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notesMasterIdLst>
    <p:notesMasterId r:id="rId77"/>
  </p:notesMasterIdLst>
  <p:handoutMasterIdLst>
    <p:handoutMasterId r:id="rId78"/>
  </p:handoutMasterIdLst>
  <p:sldIdLst>
    <p:sldId id="256" r:id="rId3"/>
    <p:sldId id="367" r:id="rId4"/>
    <p:sldId id="487" r:id="rId5"/>
    <p:sldId id="375" r:id="rId6"/>
    <p:sldId id="377" r:id="rId7"/>
    <p:sldId id="348" r:id="rId8"/>
    <p:sldId id="370" r:id="rId9"/>
    <p:sldId id="490" r:id="rId10"/>
    <p:sldId id="489" r:id="rId11"/>
    <p:sldId id="491" r:id="rId12"/>
    <p:sldId id="385" r:id="rId13"/>
    <p:sldId id="382" r:id="rId14"/>
    <p:sldId id="378" r:id="rId15"/>
    <p:sldId id="494" r:id="rId16"/>
    <p:sldId id="496" r:id="rId17"/>
    <p:sldId id="497" r:id="rId18"/>
    <p:sldId id="498" r:id="rId19"/>
    <p:sldId id="499" r:id="rId20"/>
    <p:sldId id="500" r:id="rId21"/>
    <p:sldId id="495" r:id="rId22"/>
    <p:sldId id="379" r:id="rId23"/>
    <p:sldId id="366" r:id="rId24"/>
    <p:sldId id="449" r:id="rId25"/>
    <p:sldId id="504" r:id="rId26"/>
    <p:sldId id="505" r:id="rId27"/>
    <p:sldId id="506" r:id="rId28"/>
    <p:sldId id="507" r:id="rId29"/>
    <p:sldId id="513" r:id="rId30"/>
    <p:sldId id="542" r:id="rId31"/>
    <p:sldId id="509" r:id="rId32"/>
    <p:sldId id="508" r:id="rId33"/>
    <p:sldId id="511" r:id="rId34"/>
    <p:sldId id="512" r:id="rId35"/>
    <p:sldId id="543" r:id="rId36"/>
    <p:sldId id="559" r:id="rId37"/>
    <p:sldId id="510" r:id="rId38"/>
    <p:sldId id="516" r:id="rId39"/>
    <p:sldId id="514" r:id="rId40"/>
    <p:sldId id="525" r:id="rId41"/>
    <p:sldId id="526" r:id="rId42"/>
    <p:sldId id="524" r:id="rId43"/>
    <p:sldId id="523" r:id="rId44"/>
    <p:sldId id="527" r:id="rId45"/>
    <p:sldId id="515" r:id="rId46"/>
    <p:sldId id="544" r:id="rId47"/>
    <p:sldId id="517" r:id="rId48"/>
    <p:sldId id="535" r:id="rId49"/>
    <p:sldId id="536" r:id="rId50"/>
    <p:sldId id="537" r:id="rId51"/>
    <p:sldId id="538" r:id="rId52"/>
    <p:sldId id="539" r:id="rId53"/>
    <p:sldId id="540" r:id="rId54"/>
    <p:sldId id="545" r:id="rId55"/>
    <p:sldId id="541" r:id="rId56"/>
    <p:sldId id="556" r:id="rId57"/>
    <p:sldId id="557" r:id="rId58"/>
    <p:sldId id="546" r:id="rId59"/>
    <p:sldId id="547" r:id="rId60"/>
    <p:sldId id="548" r:id="rId61"/>
    <p:sldId id="549" r:id="rId62"/>
    <p:sldId id="550" r:id="rId63"/>
    <p:sldId id="551" r:id="rId64"/>
    <p:sldId id="552" r:id="rId65"/>
    <p:sldId id="558" r:id="rId66"/>
    <p:sldId id="518" r:id="rId67"/>
    <p:sldId id="503" r:id="rId68"/>
    <p:sldId id="380" r:id="rId69"/>
    <p:sldId id="492" r:id="rId70"/>
    <p:sldId id="441" r:id="rId71"/>
    <p:sldId id="442" r:id="rId72"/>
    <p:sldId id="478" r:id="rId73"/>
    <p:sldId id="446" r:id="rId74"/>
    <p:sldId id="392" r:id="rId75"/>
    <p:sldId id="501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1" autoAdjust="0"/>
    <p:restoredTop sz="88078" autoAdjust="0"/>
  </p:normalViewPr>
  <p:slideViewPr>
    <p:cSldViewPr snapToGrid="0">
      <p:cViewPr varScale="1">
        <p:scale>
          <a:sx n="60" d="100"/>
          <a:sy n="60" d="100"/>
        </p:scale>
        <p:origin x="-7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 compatLnSpc="0"/>
          <a:lstStyle/>
          <a:p>
            <a:pPr hangingPunct="0">
              <a:defRPr sz="1400"/>
            </a:pPr>
            <a:endParaRPr lang="fr-FR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795" y="0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Ctr="0" compatLnSpc="0"/>
          <a:lstStyle/>
          <a:p>
            <a:pPr algn="r" hangingPunct="0">
              <a:defRPr sz="1400"/>
            </a:pPr>
            <a:endParaRPr lang="fr-FR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 compatLnSpc="0"/>
          <a:lstStyle/>
          <a:p>
            <a:pPr hangingPunct="0">
              <a:defRPr sz="1400"/>
            </a:pPr>
            <a:endParaRPr lang="fr-FR" sz="120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795" y="8686952"/>
            <a:ext cx="2976173" cy="456900"/>
          </a:xfrm>
          <a:prstGeom prst="rect">
            <a:avLst/>
          </a:prstGeom>
          <a:noFill/>
          <a:ln>
            <a:noFill/>
          </a:ln>
        </p:spPr>
        <p:txBody>
          <a:bodyPr vert="horz" wrap="none" lIns="78903" tIns="39452" rIns="78903" bIns="39452" anchor="b" anchorCtr="0" compatLnSpc="0"/>
          <a:lstStyle/>
          <a:p>
            <a:pPr algn="r" hangingPunct="0">
              <a:defRPr sz="1400"/>
            </a:pPr>
            <a:fld id="{43DE29FD-FCD4-481E-9000-E2E36B4060E4}" type="slidenum">
              <a:t>‹N°›</a:t>
            </a:fld>
            <a:endParaRPr lang="fr-FR" sz="1200"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099336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fr-FR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DD642260-B715-4A63-998A-98C4F21E638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54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fr-FR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40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22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23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25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26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27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28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29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30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31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3322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32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33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35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36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37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38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39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40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41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 txBox="1">
            <a:spLocks noGrp="1"/>
          </p:cNvSpPr>
          <p:nvPr>
            <p:ph type="sldNum" sz="quarter" idx="8"/>
          </p:nvPr>
        </p:nvSpPr>
        <p:spPr>
          <a:xfrm>
            <a:off x="0" y="0"/>
            <a:ext cx="360" cy="360"/>
          </a:xfrm>
        </p:spPr>
        <p:txBody>
          <a:bodyPr wrap="square" lIns="90000" tIns="45000" rIns="90000" bIns="45000" anchor="t"/>
          <a:lstStyle/>
          <a:p>
            <a:pPr lvl="0" algn="l" hangingPunct="1"/>
            <a:fld id="{AFA01E10-C165-4CF5-9CA7-BBD94750FCF9}" type="slidenum">
              <a:t>6</a:t>
            </a:fld>
            <a:endParaRPr lang="fr-FR" sz="1800">
              <a:solidFill>
                <a:srgbClr val="000000"/>
              </a:solidFill>
              <a:latin typeface="+mn-lt" pitchFamily="18"/>
              <a:ea typeface="+mn-ea" pitchFamily="2"/>
              <a:cs typeface="+mn-cs" pitchFamily="2"/>
            </a:endParaRPr>
          </a:p>
        </p:txBody>
      </p:sp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0"/>
            <a:ext cx="0" cy="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360" cy="360"/>
          </a:xfrm>
        </p:spPr>
        <p:txBody>
          <a:bodyPr wrap="square" lIns="90000" tIns="45000" rIns="90000" bIns="45000" anchor="t"/>
          <a:lstStyle/>
          <a:p>
            <a:pPr lvl="0"/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42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43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45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46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47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48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49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50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51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52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53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55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56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57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58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59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60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61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62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63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65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66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AC441-7343-8249-AD55-89B9BBAB9932}" type="slidenum">
              <a:rPr lang="fr-CH"/>
              <a:pPr/>
              <a:t>74</a:t>
            </a:fld>
            <a:endParaRPr lang="fr-CH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68825" cy="3425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5536" cy="411378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D642260-B715-4A63-998A-98C4F21E6388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797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1DA966-DDA4-4FBF-B60E-C84BA2BBC48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94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782BB8-0939-492D-92E4-766E9CF4D1B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73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857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7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218B0F-AA56-4B30-AAB6-A3260D3E96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02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0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6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83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15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0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04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65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2F079D-B944-48F0-B2C7-F33FA4FE2B6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3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22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7400" cy="4525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5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9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0B1240-AF84-4A6B-A6B4-5087954E9B2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8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39AE99-F3C9-4724-A10F-9F84F8C2E5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8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698BCD-9717-4D7C-9783-F8C659E9494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7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907E0E-A382-4E97-AD12-32A81D0371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00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E4093C-C521-4866-A6FD-AFDE80DF97C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4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91D147-2EC0-48A9-84B7-4A23F229E89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4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32ADFC28-0315-4A85-B2BD-B9221B339305}" type="datetime1">
              <a:rPr lang="fr-FR" smtClean="0"/>
              <a:pPr lvl="0"/>
              <a:t>18/01/2017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CA0ED3-7433-44F5-82CD-682E19C872C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2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fr-FR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32ADFC28-0315-4A85-B2BD-B9221B339305}" type="datetime1">
              <a:rPr lang="fr-FR"/>
              <a:pPr lvl="0"/>
              <a:t>18/01/2017</a:t>
            </a:fld>
            <a:endParaRPr lang="fr-FR"/>
          </a:p>
        </p:txBody>
      </p:sp>
      <p:sp>
        <p:nvSpPr>
          <p:cNvPr id="3" name="Espace réservé du pied de page 2"/>
          <p:cNvSpPr txBox="1">
            <a:spLocks noGrp="1"/>
          </p:cNvSpPr>
          <p:nvPr>
            <p:ph type="ftr" sz="quarter" idx="3"/>
          </p:nvPr>
        </p:nvSpPr>
        <p:spPr>
          <a:xfrm>
            <a:off x="3124079" y="6356520"/>
            <a:ext cx="289512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tabLst/>
              <a:defRPr lang="fr-FR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336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fr-FR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88BEABEC-EB0F-421A-B21F-EBD5AD99A4C7}" type="slidenum">
              <a:t>‹N°›</a:t>
            </a:fld>
            <a:endParaRPr lang="fr-FR"/>
          </a:p>
        </p:txBody>
      </p:sp>
      <p:sp>
        <p:nvSpPr>
          <p:cNvPr id="5" name="Title Placeholder 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fr-FR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1">
        <a:tabLst/>
        <a:defRPr lang="fr-FR" sz="1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titleStyle>
    <p:bodyStyle>
      <a:lvl1pPr algn="l" rtl="0" hangingPunct="1">
        <a:spcBef>
          <a:spcPts val="0"/>
        </a:spcBef>
        <a:spcAft>
          <a:spcPts val="1417"/>
        </a:spcAft>
        <a:tabLst/>
        <a:defRPr lang="fr-FR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685799" y="1628639"/>
            <a:ext cx="7772039" cy="146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fr-FR"/>
              <a:t>Click to edit the title text formatCliquez pour modifier le style du titre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835280" cy="148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7380360" y="5640120"/>
            <a:ext cx="1569599" cy="5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1"/>
          <p:cNvSpPr/>
          <p:nvPr/>
        </p:nvSpPr>
        <p:spPr>
          <a:xfrm>
            <a:off x="0" y="6237360"/>
            <a:ext cx="9143640" cy="215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lvl="0" indent="-324000" algn="l" rtl="0" hangingPunct="1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lvl="1" indent="-324000" algn="l" rtl="0" hangingPunct="1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lvl="2" indent="-288000" algn="l" rtl="0" hangingPunct="1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lvl="3" indent="-216000" algn="l" rtl="0" hangingPunct="1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lvl="4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lvl="5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lvl="6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lvl="7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lvl="8" indent="-216000" algn="l" rtl="0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lvl="0" algn="ctr" rtl="0" hangingPunct="1">
        <a:spcBef>
          <a:spcPts val="0"/>
        </a:spcBef>
        <a:spcAft>
          <a:spcPts val="0"/>
        </a:spcAft>
        <a:buNone/>
        <a:tabLst/>
        <a:defRPr lang="fr-FR" sz="4400" b="0" i="0" u="none" strike="noStrike" kern="1200" spc="0">
          <a:ln>
            <a:noFill/>
          </a:ln>
          <a:solidFill>
            <a:srgbClr val="000000"/>
          </a:solidFill>
          <a:latin typeface="Arial" pitchFamily="34"/>
          <a:ea typeface="Microsoft YaHei" pitchFamily="2"/>
          <a:cs typeface="Arial" pitchFamily="34"/>
        </a:defRPr>
      </a:lvl1pPr>
    </p:titleStyle>
    <p:bodyStyle>
      <a:lvl1pPr algn="l" rtl="0" hangingPunct="1">
        <a:spcBef>
          <a:spcPts val="0"/>
        </a:spcBef>
        <a:spcAft>
          <a:spcPts val="1417"/>
        </a:spcAft>
        <a:tabLst/>
        <a:defRPr lang="fr-FR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jp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linkedin.com/company/381216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twitter.com/advalofrance" TargetMode="External"/><Relationship Id="rId5" Type="http://schemas.openxmlformats.org/officeDocument/2006/relationships/hyperlink" Target="https://hadoop.apache.org/docs/r2.7.3/hadoop-project-dist/hadoop-common/SingleCluster.htm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apache.claz.org/hive/stable/apache-hive-1.2.1-bin.tar.gz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://apache.mindstudios.com/pig/pig-0.15.0/pig-0.15.0.tar.g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apache.crihan.fr/dist/hadoop/common/stable2/hadoop-2.7.3.tar.gz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github.com/cbremard/SeminarPigHiv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iki.apache.org/confluence/display/Hive/LanguageManual+DD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iki.apache.org/confluence/display/Hive/LanguageManual+DD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iki.apache.org/confluence/display/Hive/LanguageManual+DD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wiki.apache.org/confluence/display/Hive/LanguageManual+DD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pig.apache.org/docs/r0.15.0/func.html#indexof" TargetMode="External"/><Relationship Id="rId13" Type="http://schemas.openxmlformats.org/officeDocument/2006/relationships/hyperlink" Target="http://pig.apache.org/docs/r0.15.0/func.html#regex-extract" TargetMode="External"/><Relationship Id="rId18" Type="http://schemas.openxmlformats.org/officeDocument/2006/relationships/hyperlink" Target="http://pig.apache.org/docs/r0.15.0/func.html#startswith" TargetMode="External"/><Relationship Id="rId26" Type="http://schemas.openxmlformats.org/officeDocument/2006/relationships/hyperlink" Target="http://pig.apache.org/docs/r0.15.0/func.html" TargetMode="External"/><Relationship Id="rId3" Type="http://schemas.openxmlformats.org/officeDocument/2006/relationships/image" Target="../media/image39.png"/><Relationship Id="rId21" Type="http://schemas.openxmlformats.org/officeDocument/2006/relationships/hyperlink" Target="http://pig.apache.org/docs/r0.15.0/func.html#substring" TargetMode="External"/><Relationship Id="rId7" Type="http://schemas.openxmlformats.org/officeDocument/2006/relationships/hyperlink" Target="http://pig.apache.org/docs/r0.15.0/func.html#equalsignorecase" TargetMode="External"/><Relationship Id="rId12" Type="http://schemas.openxmlformats.org/officeDocument/2006/relationships/hyperlink" Target="http://pig.apache.org/docs/r0.15.0/func.html#ltrim" TargetMode="External"/><Relationship Id="rId17" Type="http://schemas.openxmlformats.org/officeDocument/2006/relationships/hyperlink" Target="http://pig.apache.org/docs/r0.15.0/func.html#sprintf" TargetMode="External"/><Relationship Id="rId25" Type="http://schemas.openxmlformats.org/officeDocument/2006/relationships/hyperlink" Target="http://pig.apache.org/docs/r0.15.0/func.html#uniqueid" TargetMode="External"/><Relationship Id="rId2" Type="http://schemas.openxmlformats.org/officeDocument/2006/relationships/notesSlide" Target="../notesSlides/notesSlide27.xml"/><Relationship Id="rId16" Type="http://schemas.openxmlformats.org/officeDocument/2006/relationships/hyperlink" Target="http://pig.apache.org/docs/r0.15.0/func.html#rtrim" TargetMode="External"/><Relationship Id="rId20" Type="http://schemas.openxmlformats.org/officeDocument/2006/relationships/hyperlink" Target="http://pig.apache.org/docs/r0.15.0/func.html#strsplittoba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#endswith" TargetMode="External"/><Relationship Id="rId11" Type="http://schemas.openxmlformats.org/officeDocument/2006/relationships/hyperlink" Target="http://pig.apache.org/docs/r0.15.0/func.html#lower" TargetMode="External"/><Relationship Id="rId24" Type="http://schemas.openxmlformats.org/officeDocument/2006/relationships/hyperlink" Target="http://pig.apache.org/docs/r0.15.0/func.html#upper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://pig.apache.org/docs/r0.15.0/func.html#replace" TargetMode="External"/><Relationship Id="rId23" Type="http://schemas.openxmlformats.org/officeDocument/2006/relationships/hyperlink" Target="http://pig.apache.org/docs/r0.15.0/func.html#ucfirst" TargetMode="External"/><Relationship Id="rId10" Type="http://schemas.openxmlformats.org/officeDocument/2006/relationships/hyperlink" Target="http://pig.apache.org/docs/r0.15.0/func.html#lcfirst" TargetMode="External"/><Relationship Id="rId19" Type="http://schemas.openxmlformats.org/officeDocument/2006/relationships/hyperlink" Target="http://pig.apache.org/docs/r0.15.0/func.html#strsplit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pig.apache.org/docs/r0.15.0/func.html#last-index-of" TargetMode="External"/><Relationship Id="rId14" Type="http://schemas.openxmlformats.org/officeDocument/2006/relationships/hyperlink" Target="http://pig.apache.org/docs/r0.15.0/func.html#regex-extract-all" TargetMode="External"/><Relationship Id="rId22" Type="http://schemas.openxmlformats.org/officeDocument/2006/relationships/hyperlink" Target="http://pig.apache.org/docs/r0.15.0/func.html#tri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pig.apache.org/docs/r0.15.0/func.html#days-between" TargetMode="External"/><Relationship Id="rId13" Type="http://schemas.openxmlformats.org/officeDocument/2006/relationships/hyperlink" Target="http://pig.apache.org/docs/r0.15.0/func.html#get-month" TargetMode="External"/><Relationship Id="rId18" Type="http://schemas.openxmlformats.org/officeDocument/2006/relationships/hyperlink" Target="http://pig.apache.org/docs/r0.15.0/func.html#hours-between" TargetMode="External"/><Relationship Id="rId26" Type="http://schemas.openxmlformats.org/officeDocument/2006/relationships/hyperlink" Target="http://pig.apache.org/docs/r0.15.0/func.html#to-string" TargetMode="External"/><Relationship Id="rId3" Type="http://schemas.openxmlformats.org/officeDocument/2006/relationships/image" Target="../media/image39.png"/><Relationship Id="rId21" Type="http://schemas.openxmlformats.org/officeDocument/2006/relationships/hyperlink" Target="http://pig.apache.org/docs/r0.15.0/func.html#months-between" TargetMode="External"/><Relationship Id="rId7" Type="http://schemas.openxmlformats.org/officeDocument/2006/relationships/hyperlink" Target="http://pig.apache.org/docs/r0.15.0/func.html#current-time" TargetMode="External"/><Relationship Id="rId12" Type="http://schemas.openxmlformats.org/officeDocument/2006/relationships/hyperlink" Target="http://pig.apache.org/docs/r0.15.0/func.html#get-minute" TargetMode="External"/><Relationship Id="rId17" Type="http://schemas.openxmlformats.org/officeDocument/2006/relationships/hyperlink" Target="http://pig.apache.org/docs/r0.15.0/func.html#get-year" TargetMode="External"/><Relationship Id="rId25" Type="http://schemas.openxmlformats.org/officeDocument/2006/relationships/hyperlink" Target="http://pig.apache.org/docs/r0.15.0/func.html#to-milli-seconds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://pig.apache.org/docs/r0.15.0/func.html#get-week-year" TargetMode="External"/><Relationship Id="rId20" Type="http://schemas.openxmlformats.org/officeDocument/2006/relationships/hyperlink" Target="http://pig.apache.org/docs/r0.15.0/func.html#minutes-between" TargetMode="External"/><Relationship Id="rId29" Type="http://schemas.openxmlformats.org/officeDocument/2006/relationships/hyperlink" Target="http://pig.apache.org/docs/r0.15.0/func.html#years-betwee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#add-duration" TargetMode="External"/><Relationship Id="rId11" Type="http://schemas.openxmlformats.org/officeDocument/2006/relationships/hyperlink" Target="http://pig.apache.org/docs/r0.15.0/func.html#get-milli-second" TargetMode="External"/><Relationship Id="rId24" Type="http://schemas.openxmlformats.org/officeDocument/2006/relationships/hyperlink" Target="http://pig.apache.org/docs/r0.15.0/func.html#to-date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://pig.apache.org/docs/r0.15.0/func.html#get-week" TargetMode="External"/><Relationship Id="rId23" Type="http://schemas.openxmlformats.org/officeDocument/2006/relationships/hyperlink" Target="http://pig.apache.org/docs/r0.15.0/func.html#subtract-duration" TargetMode="External"/><Relationship Id="rId28" Type="http://schemas.openxmlformats.org/officeDocument/2006/relationships/hyperlink" Target="http://pig.apache.org/docs/r0.15.0/func.html#weeks-between" TargetMode="External"/><Relationship Id="rId10" Type="http://schemas.openxmlformats.org/officeDocument/2006/relationships/hyperlink" Target="http://pig.apache.org/docs/r0.15.0/func.html#get-hour" TargetMode="External"/><Relationship Id="rId19" Type="http://schemas.openxmlformats.org/officeDocument/2006/relationships/hyperlink" Target="http://pig.apache.org/docs/r0.15.0/func.html#milli-seconds-between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pig.apache.org/docs/r0.15.0/func.html#get-day" TargetMode="External"/><Relationship Id="rId14" Type="http://schemas.openxmlformats.org/officeDocument/2006/relationships/hyperlink" Target="http://pig.apache.org/docs/r0.15.0/func.html#get-second" TargetMode="External"/><Relationship Id="rId22" Type="http://schemas.openxmlformats.org/officeDocument/2006/relationships/hyperlink" Target="http://pig.apache.org/docs/r0.15.0/func.html#seconds-between" TargetMode="External"/><Relationship Id="rId27" Type="http://schemas.openxmlformats.org/officeDocument/2006/relationships/hyperlink" Target="http://pig.apache.org/docs/r0.15.0/func.html#to-unix-time" TargetMode="External"/><Relationship Id="rId30" Type="http://schemas.openxmlformats.org/officeDocument/2006/relationships/hyperlink" Target="http://pig.apache.org/docs/r0.15.0/func.html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pig.apache.org/docs/r0.15.0/func.html#asin" TargetMode="External"/><Relationship Id="rId13" Type="http://schemas.openxmlformats.org/officeDocument/2006/relationships/hyperlink" Target="http://pig.apache.org/docs/r0.15.0/func.html#cosh" TargetMode="External"/><Relationship Id="rId18" Type="http://schemas.openxmlformats.org/officeDocument/2006/relationships/hyperlink" Target="http://pig.apache.org/docs/r0.15.0/func.html#random" TargetMode="External"/><Relationship Id="rId26" Type="http://schemas.openxmlformats.org/officeDocument/2006/relationships/hyperlink" Target="http://pig.apache.org/docs/r0.15.0/func.html" TargetMode="External"/><Relationship Id="rId3" Type="http://schemas.openxmlformats.org/officeDocument/2006/relationships/image" Target="../media/image39.png"/><Relationship Id="rId21" Type="http://schemas.openxmlformats.org/officeDocument/2006/relationships/hyperlink" Target="http://pig.apache.org/docs/r0.15.0/func.html#sin" TargetMode="External"/><Relationship Id="rId7" Type="http://schemas.openxmlformats.org/officeDocument/2006/relationships/hyperlink" Target="http://pig.apache.org/docs/r0.15.0/func.html#acos" TargetMode="External"/><Relationship Id="rId12" Type="http://schemas.openxmlformats.org/officeDocument/2006/relationships/hyperlink" Target="http://pig.apache.org/docs/r0.15.0/func.html#cos" TargetMode="External"/><Relationship Id="rId17" Type="http://schemas.openxmlformats.org/officeDocument/2006/relationships/hyperlink" Target="http://pig.apache.org/docs/r0.15.0/func.html#log10" TargetMode="External"/><Relationship Id="rId25" Type="http://schemas.openxmlformats.org/officeDocument/2006/relationships/hyperlink" Target="http://pig.apache.org/docs/r0.15.0/func.html#tanh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://pig.apache.org/docs/r0.15.0/func.html#log" TargetMode="External"/><Relationship Id="rId20" Type="http://schemas.openxmlformats.org/officeDocument/2006/relationships/hyperlink" Target="http://pig.apache.org/docs/r0.15.0/func.html#round_to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#abs" TargetMode="External"/><Relationship Id="rId11" Type="http://schemas.openxmlformats.org/officeDocument/2006/relationships/hyperlink" Target="http://pig.apache.org/docs/r0.15.0/func.html#ceil" TargetMode="External"/><Relationship Id="rId24" Type="http://schemas.openxmlformats.org/officeDocument/2006/relationships/hyperlink" Target="http://pig.apache.org/docs/r0.15.0/func.html#tan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://pig.apache.org/docs/r0.15.0/func.html#floor" TargetMode="External"/><Relationship Id="rId23" Type="http://schemas.openxmlformats.org/officeDocument/2006/relationships/hyperlink" Target="http://pig.apache.org/docs/r0.15.0/func.html#sqrt" TargetMode="External"/><Relationship Id="rId10" Type="http://schemas.openxmlformats.org/officeDocument/2006/relationships/hyperlink" Target="http://pig.apache.org/docs/r0.15.0/func.html#cbrt" TargetMode="External"/><Relationship Id="rId19" Type="http://schemas.openxmlformats.org/officeDocument/2006/relationships/hyperlink" Target="http://pig.apache.org/docs/r0.15.0/func.html#round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pig.apache.org/docs/r0.15.0/func.html#atan" TargetMode="External"/><Relationship Id="rId14" Type="http://schemas.openxmlformats.org/officeDocument/2006/relationships/hyperlink" Target="http://pig.apache.org/docs/r0.15.0/func.html#exp" TargetMode="External"/><Relationship Id="rId22" Type="http://schemas.openxmlformats.org/officeDocument/2006/relationships/hyperlink" Target="http://pig.apache.org/docs/r0.15.0/func.html#sinh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pig.apache.org/docs/r0.15.0/func.html#min" TargetMode="External"/><Relationship Id="rId13" Type="http://schemas.openxmlformats.org/officeDocument/2006/relationships/hyperlink" Target="http://pig.apache.org/docs/r0.15.0/func.html#tokenize" TargetMode="External"/><Relationship Id="rId18" Type="http://schemas.openxmlformats.org/officeDocument/2006/relationships/hyperlink" Target="http://pig.apache.org/docs/r0.15.0/func.html#count-star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pig.apache.org/docs/r0.15.0/func.html#max" TargetMode="External"/><Relationship Id="rId12" Type="http://schemas.openxmlformats.org/officeDocument/2006/relationships/hyperlink" Target="http://pig.apache.org/docs/r0.15.0/func.html#sum" TargetMode="External"/><Relationship Id="rId17" Type="http://schemas.openxmlformats.org/officeDocument/2006/relationships/hyperlink" Target="http://pig.apache.org/docs/r0.15.0/func.html#count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pig.apache.org/docs/r0.15.0/func.html#concat" TargetMode="External"/><Relationship Id="rId20" Type="http://schemas.openxmlformats.org/officeDocument/2006/relationships/hyperlink" Target="http://pig.apache.org/docs/r0.15.0/func.html#isempty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" TargetMode="External"/><Relationship Id="rId11" Type="http://schemas.openxmlformats.org/officeDocument/2006/relationships/hyperlink" Target="http://pig.apache.org/docs/r0.15.0/func.html#subtract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://pig.apache.org/docs/r0.15.0/func.html#bagtostring" TargetMode="External"/><Relationship Id="rId10" Type="http://schemas.openxmlformats.org/officeDocument/2006/relationships/hyperlink" Target="http://pig.apache.org/docs/r0.15.0/func.html#size" TargetMode="External"/><Relationship Id="rId19" Type="http://schemas.openxmlformats.org/officeDocument/2006/relationships/hyperlink" Target="http://pig.apache.org/docs/r0.15.0/func.html#diff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://pig.apache.org/docs/r0.15.0/func.html#plucktuple" TargetMode="External"/><Relationship Id="rId14" Type="http://schemas.openxmlformats.org/officeDocument/2006/relationships/hyperlink" Target="http://pig.apache.org/docs/r0.15.0/func.html#av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pig.apache.org/docs/r0.15.0/func.html#tomap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pig.apache.org/docs/r0.15.0/func.html#toba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#totuple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hyperlink" Target="http://pig.apache.org/docs/r0.15.0/func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pig.apache.org/docs/r0.15.0/func.htm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wiki.apache.org/confluence/display/Hive/LanguageManual+DDL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wiki.apache.org/confluence/display/Hive/LanguageManual+DDL" TargetMode="External"/><Relationship Id="rId4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wiki.apache.org/confluence/display/Hive/LanguageManual+DDL" TargetMode="Externa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wiki.apache.org/confluence/display/Hive/LanguageManual+DDL" TargetMode="External"/><Relationship Id="rId4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toragegaga.wordpress.com/tag/data-warehouse/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63871" y="559561"/>
            <a:ext cx="3492000" cy="13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98"/>
          <a:stretch/>
        </p:blipFill>
        <p:spPr>
          <a:xfrm>
            <a:off x="895275" y="481849"/>
            <a:ext cx="1907004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2664815" y="2826362"/>
            <a:ext cx="3537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Séminaire</a:t>
            </a:r>
            <a:br>
              <a:rPr lang="fr-FR" sz="2800" b="1" dirty="0" smtClean="0">
                <a:latin typeface="+mj-lt"/>
              </a:rPr>
            </a:br>
            <a:r>
              <a:rPr lang="fr-FR" sz="2800" b="1" dirty="0" smtClean="0">
                <a:latin typeface="+mj-lt"/>
              </a:rPr>
              <a:t>Pig   &amp;   Hive</a:t>
            </a:r>
            <a:endParaRPr lang="en-IE" sz="2800" b="1" dirty="0"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63227" y="4818798"/>
            <a:ext cx="321754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Corentin </a:t>
            </a:r>
            <a:r>
              <a:rPr lang="fr-FR" b="1" dirty="0" smtClean="0">
                <a:latin typeface="+mj-lt"/>
              </a:rPr>
              <a:t>BREMARD</a:t>
            </a:r>
          </a:p>
          <a:p>
            <a:pPr algn="ctr"/>
            <a:r>
              <a:rPr lang="fr-FR" b="1" dirty="0" smtClean="0">
                <a:latin typeface="+mj-lt"/>
              </a:rPr>
              <a:t>-------------------------------------------</a:t>
            </a:r>
          </a:p>
          <a:p>
            <a:pPr algn="ctr"/>
            <a:r>
              <a:rPr lang="fr-FR" sz="1600" i="1" dirty="0" smtClean="0"/>
              <a:t>cbremard@advalo.com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158830" y="5848046"/>
            <a:ext cx="254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Vendredi 20 Janvier 2016</a:t>
            </a:r>
            <a:endParaRPr lang="en-IE" dirty="0"/>
          </a:p>
        </p:txBody>
      </p:sp>
      <p:pic>
        <p:nvPicPr>
          <p:cNvPr id="7" name="Picture 2" descr="http://www.pinaldave.com/bimg/h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67" y="2787813"/>
            <a:ext cx="18859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.blog.csdn.net/images/p_blog_csdn_net/accesine960/260153/o_yahoo-pic-fil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33" y="2545450"/>
            <a:ext cx="15049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5" descr="http://mbaron.developpez.com/tutoriels/nosql/cassandra/installation-outils-administration/images/cassandra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71990" y="3547782"/>
            <a:ext cx="2902946" cy="5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r="18132" b="79978"/>
          <a:stretch/>
        </p:blipFill>
        <p:spPr>
          <a:xfrm>
            <a:off x="0" y="462239"/>
            <a:ext cx="9144000" cy="134751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8012" y="999778"/>
            <a:ext cx="618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 sz="1800"/>
            </a:pP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Les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SIDs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sont-ils des Big Data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Scientists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?</a:t>
            </a:r>
            <a:endParaRPr lang="fr-FR" sz="2800" b="1" dirty="0">
              <a:solidFill>
                <a:srgbClr val="000000"/>
              </a:solidFill>
              <a:ea typeface="Microsoft YaHei" pitchFamily="2"/>
              <a:cs typeface="Open Sans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10</a:t>
            </a:fld>
            <a:endParaRPr lang="en-IE" sz="1400" b="1" dirty="0"/>
          </a:p>
        </p:txBody>
      </p:sp>
      <p:sp>
        <p:nvSpPr>
          <p:cNvPr id="4" name="AutoShape 2" descr="https://opensource.com/sites/default/files/resize/styles/image-full-size/public/images/life-uploads/hadoop-EcoSys_yarn-640x418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6" y="1566905"/>
            <a:ext cx="7665989" cy="46137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10725" y="5393410"/>
            <a:ext cx="5749872" cy="6664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97064" y="2430650"/>
            <a:ext cx="705173" cy="368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10725" y="4553918"/>
            <a:ext cx="4974956" cy="7356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13650" y="2430651"/>
            <a:ext cx="1300108" cy="2858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89486" y="2430651"/>
            <a:ext cx="896195" cy="204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70311" y="2430651"/>
            <a:ext cx="896195" cy="204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pic>
        <p:nvPicPr>
          <p:cNvPr id="22" name="Picture 4" descr="http://kodcu.com/wp/wp-content/uploads/2014/06/mllib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0" b="21636"/>
          <a:stretch/>
        </p:blipFill>
        <p:spPr bwMode="auto">
          <a:xfrm rot="16200000">
            <a:off x="5024765" y="2915536"/>
            <a:ext cx="1961502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50105" y="2430650"/>
            <a:ext cx="1993574" cy="204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27755" y="2430650"/>
            <a:ext cx="896195" cy="204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80005" y="2430650"/>
            <a:ext cx="896195" cy="20460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6300" y="1655951"/>
            <a:ext cx="7452359" cy="680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2577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r="-255" b="79978"/>
          <a:stretch/>
        </p:blipFill>
        <p:spPr>
          <a:xfrm>
            <a:off x="0" y="462239"/>
            <a:ext cx="8077200" cy="1347511"/>
          </a:xfrm>
          <a:prstGeom prst="rect">
            <a:avLst/>
          </a:prstGeom>
        </p:spPr>
      </p:pic>
      <p:pic>
        <p:nvPicPr>
          <p:cNvPr id="6" name="Image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11</a:t>
            </a:fld>
            <a:endParaRPr lang="en-IE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98665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Les </a:t>
            </a:r>
            <a:r>
              <a:rPr lang="fr-FR" sz="2800" b="1" dirty="0" err="1" smtClean="0">
                <a:latin typeface="+mj-lt"/>
              </a:rPr>
              <a:t>SIDs</a:t>
            </a:r>
            <a:r>
              <a:rPr lang="fr-FR" sz="2800" b="1" dirty="0" smtClean="0">
                <a:latin typeface="+mj-lt"/>
              </a:rPr>
              <a:t> sont-ils des Big Data </a:t>
            </a:r>
            <a:r>
              <a:rPr lang="fr-FR" sz="2800" b="1" dirty="0" err="1" smtClean="0">
                <a:latin typeface="+mj-lt"/>
              </a:rPr>
              <a:t>Scientists</a:t>
            </a:r>
            <a:r>
              <a:rPr lang="fr-FR" sz="2800" b="1" dirty="0" smtClean="0">
                <a:latin typeface="+mj-lt"/>
              </a:rPr>
              <a:t> ?</a:t>
            </a:r>
            <a:endParaRPr lang="en-IE" sz="2800" b="1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03572"/>
            <a:ext cx="5758968" cy="4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50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r="44283" b="46106"/>
          <a:stretch/>
        </p:blipFill>
        <p:spPr>
          <a:xfrm>
            <a:off x="908849" y="3230870"/>
            <a:ext cx="904087" cy="362713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1887827"/>
            <a:ext cx="635780" cy="7335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2638936"/>
            <a:ext cx="635780" cy="7335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141154"/>
            <a:ext cx="635780" cy="733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320" y="1969676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01320" y="270892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Big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01320" y="4221088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TP : gestion des données d'un tchat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12</a:t>
            </a:fld>
            <a:endParaRPr lang="en-IE" sz="1400" b="1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3390045"/>
            <a:ext cx="635780" cy="7335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201320" y="342900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Installation Pig &amp; Hive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496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t="71465" r="14045"/>
          <a:stretch/>
        </p:blipFill>
        <p:spPr>
          <a:xfrm>
            <a:off x="0" y="-1"/>
            <a:ext cx="9144000" cy="192045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en-IE" sz="2800" b="1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13</a:t>
            </a:fld>
            <a:endParaRPr lang="en-IE" sz="1400" b="1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25500" y="2174539"/>
            <a:ext cx="772795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sz="2400" dirty="0" smtClean="0">
                <a:solidFill>
                  <a:srgbClr val="222222"/>
                </a:solidFill>
                <a:latin typeface="+mn-lt"/>
              </a:rPr>
              <a:t>Installation des librairies Hadoop, Pig et Hive sur Ubuntu </a:t>
            </a:r>
            <a:br>
              <a:rPr lang="fr-FR" altLang="en-US" sz="2400" dirty="0" smtClean="0">
                <a:solidFill>
                  <a:srgbClr val="222222"/>
                </a:solidFill>
                <a:latin typeface="+mn-lt"/>
              </a:rPr>
            </a:br>
            <a:r>
              <a:rPr lang="fr-FR" altLang="en-US" sz="2400" dirty="0" smtClean="0">
                <a:solidFill>
                  <a:srgbClr val="222222"/>
                </a:solidFill>
                <a:latin typeface="+mn-lt"/>
              </a:rPr>
              <a:t>et configuration de l’environnement de travail.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en-US" sz="2400" dirty="0">
              <a:solidFill>
                <a:srgbClr val="222222"/>
              </a:solidFill>
              <a:latin typeface="+mn-lt"/>
            </a:endParaRPr>
          </a:p>
          <a:p>
            <a:pPr lvl="0" algn="ctr"/>
            <a:r>
              <a:rPr lang="fr-FR" altLang="en-US" sz="2400" dirty="0" smtClean="0">
                <a:solidFill>
                  <a:srgbClr val="222222"/>
                </a:solidFill>
                <a:latin typeface="+mn-lt"/>
              </a:rPr>
              <a:t>T</a:t>
            </a:r>
            <a:r>
              <a:rPr kumimoji="0" lang="fr-FR" altLang="en-US" sz="24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utoriel</a:t>
            </a:r>
            <a:r>
              <a:rPr kumimoji="0" lang="fr-FR" altLang="en-US" sz="2400" b="0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 complet pour l’installation d’</a:t>
            </a:r>
            <a:r>
              <a:rPr lang="fr-FR" altLang="en-US" sz="2400" dirty="0">
                <a:solidFill>
                  <a:srgbClr val="222222"/>
                </a:solidFill>
                <a:latin typeface="+mn-lt"/>
              </a:rPr>
              <a:t>H</a:t>
            </a:r>
            <a:r>
              <a:rPr kumimoji="0" lang="fr-FR" altLang="en-US" sz="2400" b="0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adoop :</a:t>
            </a:r>
            <a:br>
              <a:rPr kumimoji="0" lang="fr-FR" altLang="en-US" sz="2400" b="0" i="0" u="none" strike="noStrike" cap="none" normalizeH="0" dirty="0" smtClean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</a:br>
            <a:r>
              <a:rPr kumimoji="0" lang="fr-FR" altLang="en-US" sz="24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 </a:t>
            </a:r>
            <a:r>
              <a:rPr kumimoji="0" lang="fr-FR" altLang="en-US" sz="24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+mn-lt"/>
                <a:hlinkClick r:id="rId5"/>
              </a:rPr>
              <a:t>https://hadoop.apache.org/docs/r2.7.3/hadoop-project-dist/hadoop-common/SingleCluster.html</a:t>
            </a:r>
            <a:endParaRPr lang="fr-FR" altLang="en-US" sz="2400" dirty="0">
              <a:solidFill>
                <a:srgbClr val="222222"/>
              </a:solidFill>
            </a:endParaRPr>
          </a:p>
          <a:p>
            <a:pPr lvl="0" algn="ctr"/>
            <a:endParaRPr lang="fr-FR" altLang="en-US" sz="2400" dirty="0">
              <a:solidFill>
                <a:srgbClr val="222222"/>
              </a:solidFill>
            </a:endParaRPr>
          </a:p>
          <a:p>
            <a:pPr lvl="0" algn="ctr"/>
            <a:r>
              <a:rPr lang="fr-FR" altLang="en-US" sz="2400" dirty="0">
                <a:solidFill>
                  <a:srgbClr val="222222"/>
                </a:solidFill>
              </a:rPr>
              <a:t>Minimum 6Go </a:t>
            </a:r>
            <a:r>
              <a:rPr lang="fr-FR" altLang="en-US" sz="2400" dirty="0" smtClean="0">
                <a:solidFill>
                  <a:srgbClr val="222222"/>
                </a:solidFill>
              </a:rPr>
              <a:t>RAM</a:t>
            </a:r>
            <a:endParaRPr lang="fr-FR" altLang="en-US" sz="2400" dirty="0">
              <a:solidFill>
                <a:srgbClr val="222222"/>
              </a:solidFill>
            </a:endParaRPr>
          </a:p>
        </p:txBody>
      </p:sp>
      <p:sp>
        <p:nvSpPr>
          <p:cNvPr id="7" name="AutoShape 2" descr="https://ci6.googleusercontent.com/proxy/iLSXrD84zvZjTU4uXe4VS5wUcYPESHdUQoLsr64EuYj9vyDwzlFwvoxpbjPDOej_xj_WlW8eSNc2qpg=s0-d-e1-ft#https://www.advalo.com/mail/picto.png"/>
          <p:cNvSpPr>
            <a:spLocks noChangeAspect="1" noChangeArrowheads="1"/>
          </p:cNvSpPr>
          <p:nvPr/>
        </p:nvSpPr>
        <p:spPr bwMode="auto">
          <a:xfrm>
            <a:off x="457200" y="1095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1" name="AutoShape 3" descr="https://ci6.googleusercontent.com/proxy/I9IuHajMPP7a35rRA1qZj9Dc-uTGmT6I5Wsl4jjezfQ614ecX8LdNfQVRGzxqCLOpJsE73Vo7KQTR-RBCiyw=s0-d-e1-ft#https://www.advalo.com/mail/logo_text.png"/>
          <p:cNvSpPr>
            <a:spLocks noChangeAspect="1" noChangeArrowheads="1"/>
          </p:cNvSpPr>
          <p:nvPr/>
        </p:nvSpPr>
        <p:spPr bwMode="auto">
          <a:xfrm>
            <a:off x="520700" y="1095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2" name="AutoShape 4" descr="Twitter - Advalo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844550" y="1095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3" name="AutoShape 5" descr="LinkedIn - Advalo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165225" y="1095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2116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14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Installation Pig &amp; Hive</a:t>
            </a:r>
            <a:endParaRPr lang="en-IE" sz="28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51625" y="2609850"/>
            <a:ext cx="7640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 smtClean="0"/>
              <a:t>Etape 1 :</a:t>
            </a:r>
            <a:r>
              <a:rPr lang="fr-FR" sz="2400" dirty="0" smtClean="0"/>
              <a:t> Installation des composants </a:t>
            </a:r>
            <a:r>
              <a:rPr lang="fr-FR" sz="2400" dirty="0" err="1" smtClean="0"/>
              <a:t>ssh</a:t>
            </a:r>
            <a:r>
              <a:rPr lang="fr-FR" sz="2400" dirty="0" smtClean="0"/>
              <a:t>, </a:t>
            </a:r>
            <a:r>
              <a:rPr lang="fr-FR" sz="2400" dirty="0" err="1" smtClean="0"/>
              <a:t>rsync</a:t>
            </a:r>
            <a:r>
              <a:rPr lang="fr-FR" sz="2400" dirty="0" smtClean="0"/>
              <a:t> et </a:t>
            </a:r>
            <a:r>
              <a:rPr lang="fr-FR" sz="2400" dirty="0" err="1" smtClean="0"/>
              <a:t>maven</a:t>
            </a:r>
            <a:endParaRPr lang="fr-FR" sz="2400" dirty="0" smtClean="0"/>
          </a:p>
          <a:p>
            <a:endParaRPr lang="fr-FR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22222"/>
                </a:solidFill>
                <a:cs typeface="Arial" pitchFamily="34" charset="0"/>
              </a:rPr>
              <a:t>sudo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 apt-get install </a:t>
            </a:r>
            <a:r>
              <a:rPr lang="en-US" altLang="en-US" sz="2400" dirty="0" err="1">
                <a:solidFill>
                  <a:srgbClr val="222222"/>
                </a:solidFill>
                <a:cs typeface="Arial" pitchFamily="34" charset="0"/>
              </a:rPr>
              <a:t>ssh</a:t>
            </a:r>
            <a:endParaRPr lang="en-US" altLang="en-US" sz="2400" dirty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22222"/>
                </a:solidFill>
                <a:cs typeface="Arial" pitchFamily="34" charset="0"/>
              </a:rPr>
              <a:t>sudo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 apt-get install </a:t>
            </a:r>
            <a:r>
              <a:rPr lang="en-US" altLang="en-US" sz="2400" dirty="0" err="1">
                <a:solidFill>
                  <a:srgbClr val="222222"/>
                </a:solidFill>
                <a:cs typeface="Arial" pitchFamily="34" charset="0"/>
              </a:rPr>
              <a:t>rsync</a:t>
            </a:r>
            <a:endParaRPr lang="en-US" altLang="en-US" sz="2400" dirty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22222"/>
                </a:solidFill>
                <a:cs typeface="Arial" pitchFamily="34" charset="0"/>
              </a:rPr>
              <a:t>sudo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 apt-get --no-install-recommends install </a:t>
            </a:r>
            <a:r>
              <a:rPr lang="en-US" altLang="en-US" sz="2400" dirty="0" smtClean="0">
                <a:solidFill>
                  <a:srgbClr val="222222"/>
                </a:solidFill>
                <a:cs typeface="Arial" pitchFamily="34" charset="0"/>
              </a:rPr>
              <a:t>maven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940409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15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fr-FR" sz="2800" b="1" dirty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37636" y="1746766"/>
            <a:ext cx="8201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Etape </a:t>
            </a:r>
            <a:r>
              <a:rPr lang="fr-FR" sz="2000" u="sng" dirty="0" smtClean="0"/>
              <a:t>2 :</a:t>
            </a:r>
            <a:r>
              <a:rPr lang="fr-FR" sz="2000" dirty="0" smtClean="0"/>
              <a:t> Téléchargement des librairies  Hadoop, Hive et Pig </a:t>
            </a:r>
          </a:p>
          <a:p>
            <a:endParaRPr lang="fr-FR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cd </a:t>
            </a:r>
            <a:r>
              <a:rPr lang="en-US" altLang="en-US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~/Download </a:t>
            </a: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|| cd </a:t>
            </a:r>
            <a:r>
              <a:rPr lang="en-US" altLang="en-US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~/Downloads </a:t>
            </a: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|| cd </a:t>
            </a:r>
            <a:r>
              <a:rPr lang="en-US" altLang="en-US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</a:t>
            </a:r>
            <a:r>
              <a:rPr lang="en-US" altLang="en-US" b="1" dirty="0" err="1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Téléchargements</a:t>
            </a:r>
            <a:endParaRPr lang="en-US" altLang="en-US" b="1" dirty="0" smtClean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solidFill>
                  <a:srgbClr val="222222"/>
                </a:solidFill>
                <a:cs typeface="Arial" pitchFamily="34" charset="0"/>
              </a:rPr>
              <a:t>wget</a:t>
            </a: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en-US" altLang="en-US" dirty="0" smtClean="0">
                <a:solidFill>
                  <a:srgbClr val="1155CC"/>
                </a:solidFill>
                <a:cs typeface="Arial" pitchFamily="34" charset="0"/>
                <a:hlinkClick r:id="rId6"/>
              </a:rPr>
              <a:t>http://apache.crihan.fr/dist/hadoop/common/stable2/hadoop-2.7.3.tar.gz</a:t>
            </a:r>
            <a:endParaRPr lang="en-US" altLang="en-US" dirty="0" smtClean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solidFill>
                  <a:srgbClr val="222222"/>
                </a:solidFill>
                <a:cs typeface="Arial" pitchFamily="34" charset="0"/>
              </a:rPr>
              <a:t>wget</a:t>
            </a: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en-US" altLang="en-US" dirty="0" smtClean="0">
                <a:solidFill>
                  <a:srgbClr val="1155CC"/>
                </a:solidFill>
                <a:cs typeface="Arial" pitchFamily="34" charset="0"/>
                <a:hlinkClick r:id="rId7"/>
              </a:rPr>
              <a:t>http://apache.mindstudios.com/pig/pig-0.15.0/pig-0.15.0.tar.gz</a:t>
            </a:r>
            <a:endParaRPr lang="en-US" altLang="en-US" dirty="0" smtClean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 smtClean="0">
                <a:solidFill>
                  <a:srgbClr val="222222"/>
                </a:solidFill>
                <a:cs typeface="Arial" pitchFamily="34" charset="0"/>
              </a:rPr>
              <a:t>wget</a:t>
            </a:r>
            <a:r>
              <a:rPr lang="en-US" altLang="en-US" dirty="0" smtClean="0">
                <a:solidFill>
                  <a:srgbClr val="222222"/>
                </a:solidFill>
                <a:cs typeface="Arial" pitchFamily="34" charset="0"/>
              </a:rPr>
              <a:t> </a:t>
            </a:r>
            <a:r>
              <a:rPr lang="en-US" altLang="en-US" dirty="0" smtClean="0">
                <a:solidFill>
                  <a:srgbClr val="1155CC"/>
                </a:solidFill>
                <a:cs typeface="Arial" pitchFamily="34" charset="0"/>
                <a:hlinkClick r:id="rId8"/>
              </a:rPr>
              <a:t>http://apache.claz.org/hive/stable/apache-hive-1.2.1-bin.tar.gz</a:t>
            </a:r>
            <a:endParaRPr lang="en-US" altLang="en-US" dirty="0" smtClean="0">
              <a:solidFill>
                <a:srgbClr val="1155CC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1155CC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/>
              <a:t>mkdir</a:t>
            </a:r>
            <a:r>
              <a:rPr lang="fr-FR" dirty="0"/>
              <a:t>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~/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hadoop</a:t>
            </a:r>
            <a:endParaRPr lang="fr-FR" b="1" dirty="0">
              <a:solidFill>
                <a:schemeClr val="accent2">
                  <a:lumMod val="75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/>
              <a:t>tar -</a:t>
            </a:r>
            <a:r>
              <a:rPr lang="fr-FR" dirty="0" err="1"/>
              <a:t>xzvf</a:t>
            </a:r>
            <a:r>
              <a:rPr lang="fr-FR" dirty="0"/>
              <a:t> </a:t>
            </a:r>
            <a:r>
              <a:rPr lang="fr-FR" b="1" dirty="0"/>
              <a:t>hadoop-2.7.3.tar.gz</a:t>
            </a:r>
            <a:r>
              <a:rPr lang="fr-FR" dirty="0"/>
              <a:t> -C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~/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hadoop</a:t>
            </a:r>
            <a:r>
              <a:rPr lang="fr-FR" dirty="0"/>
              <a:t> &amp;&amp; </a:t>
            </a:r>
            <a:r>
              <a:rPr lang="fr-FR" dirty="0" err="1"/>
              <a:t>rm</a:t>
            </a:r>
            <a:r>
              <a:rPr lang="fr-FR" dirty="0"/>
              <a:t> </a:t>
            </a:r>
            <a:r>
              <a:rPr lang="fr-FR" b="1" dirty="0"/>
              <a:t>hadoop-2.7.3.tar.gz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/>
              <a:t>tar -</a:t>
            </a:r>
            <a:r>
              <a:rPr lang="fr-FR" dirty="0" err="1"/>
              <a:t>xzvf</a:t>
            </a:r>
            <a:r>
              <a:rPr lang="fr-FR" dirty="0"/>
              <a:t> </a:t>
            </a:r>
            <a:r>
              <a:rPr lang="fr-FR" b="1" dirty="0"/>
              <a:t>pig-0.15.0.tar.gz</a:t>
            </a:r>
            <a:r>
              <a:rPr lang="fr-FR" dirty="0"/>
              <a:t> -C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~/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hadoop</a:t>
            </a:r>
            <a:r>
              <a:rPr lang="fr-FR" dirty="0"/>
              <a:t> &amp;&amp; </a:t>
            </a:r>
            <a:r>
              <a:rPr lang="fr-FR" dirty="0" err="1"/>
              <a:t>rm</a:t>
            </a:r>
            <a:r>
              <a:rPr lang="fr-FR" dirty="0"/>
              <a:t> </a:t>
            </a:r>
            <a:r>
              <a:rPr lang="fr-FR" b="1" dirty="0"/>
              <a:t>pig-0.15.0.tar.gz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/>
              <a:t>tar -</a:t>
            </a:r>
            <a:r>
              <a:rPr lang="fr-FR" dirty="0" err="1"/>
              <a:t>xzvf</a:t>
            </a:r>
            <a:r>
              <a:rPr lang="fr-FR" dirty="0"/>
              <a:t> </a:t>
            </a:r>
            <a:r>
              <a:rPr lang="fr-FR" b="1" dirty="0"/>
              <a:t>apache-hive-1.2.1-bin.tar.gz</a:t>
            </a:r>
            <a:r>
              <a:rPr lang="fr-FR" dirty="0"/>
              <a:t> -C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~/</a:t>
            </a:r>
            <a:r>
              <a:rPr lang="fr-FR" b="1" dirty="0" err="1">
                <a:solidFill>
                  <a:schemeClr val="accent2">
                    <a:lumMod val="75000"/>
                  </a:schemeClr>
                </a:solidFill>
              </a:rPr>
              <a:t>hadoop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dirty="0"/>
              <a:t>&amp;&amp; </a:t>
            </a:r>
            <a:r>
              <a:rPr lang="fr-FR" dirty="0" err="1"/>
              <a:t>rm</a:t>
            </a:r>
            <a:r>
              <a:rPr lang="fr-FR" dirty="0"/>
              <a:t> </a:t>
            </a:r>
            <a:r>
              <a:rPr lang="fr-FR" b="1" dirty="0" smtClean="0"/>
              <a:t>apache-hive-1.2.1-bin.tar.gz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39733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16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fr-FR" sz="2800" b="1" dirty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30783" y="2201406"/>
            <a:ext cx="82824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 smtClean="0"/>
              <a:t>Etape 3 : </a:t>
            </a:r>
            <a:r>
              <a:rPr lang="fr-FR" sz="2400" dirty="0" smtClean="0"/>
              <a:t>Configuration des variables d’environnement</a:t>
            </a:r>
          </a:p>
          <a:p>
            <a:endParaRPr lang="fr-FR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export </a:t>
            </a:r>
            <a:r>
              <a:rPr lang="en-US" altLang="en-US" sz="2400" b="1" dirty="0">
                <a:solidFill>
                  <a:srgbClr val="00B050"/>
                </a:solidFill>
                <a:cs typeface="Arial" pitchFamily="34" charset="0"/>
              </a:rPr>
              <a:t>JAVA_HOME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=</a:t>
            </a:r>
            <a:r>
              <a:rPr lang="en-US" altLang="en-US" sz="2400" b="1" dirty="0">
                <a:solidFill>
                  <a:srgbClr val="FF0000"/>
                </a:solidFill>
                <a:cs typeface="Arial" pitchFamily="34" charset="0"/>
              </a:rPr>
              <a:t>/</a:t>
            </a:r>
            <a:r>
              <a:rPr lang="en-US" altLang="en-US" sz="2400" b="1" dirty="0" err="1" smtClean="0">
                <a:solidFill>
                  <a:srgbClr val="FF0000"/>
                </a:solidFill>
                <a:cs typeface="Arial" pitchFamily="34" charset="0"/>
              </a:rPr>
              <a:t>usr</a:t>
            </a:r>
            <a:r>
              <a:rPr lang="en-US" altLang="en-US" sz="2400" b="1" dirty="0" smtClean="0">
                <a:solidFill>
                  <a:srgbClr val="FF0000"/>
                </a:solidFill>
                <a:cs typeface="Arial" pitchFamily="34" charset="0"/>
              </a:rPr>
              <a:t>/lib/</a:t>
            </a:r>
            <a:r>
              <a:rPr lang="en-US" altLang="en-US" sz="2400" b="1" dirty="0" err="1" smtClean="0">
                <a:solidFill>
                  <a:srgbClr val="FF0000"/>
                </a:solidFill>
                <a:cs typeface="Arial" pitchFamily="34" charset="0"/>
              </a:rPr>
              <a:t>jvm</a:t>
            </a:r>
            <a:r>
              <a:rPr lang="en-US" altLang="en-US" sz="2400" b="1" dirty="0" smtClean="0">
                <a:solidFill>
                  <a:srgbClr val="FF0000"/>
                </a:solidFill>
                <a:cs typeface="Arial" pitchFamily="34" charset="0"/>
              </a:rPr>
              <a:t>/jdk1.8.***/</a:t>
            </a:r>
            <a:r>
              <a:rPr lang="en-US" altLang="en-US" sz="2400" b="1" dirty="0" err="1">
                <a:solidFill>
                  <a:srgbClr val="FF0000"/>
                </a:solidFill>
                <a:cs typeface="Arial" pitchFamily="34" charset="0"/>
              </a:rPr>
              <a:t>jre</a:t>
            </a:r>
            <a:endParaRPr lang="en-US" altLang="en-US" sz="2400" b="1" dirty="0">
              <a:solidFill>
                <a:srgbClr val="FF000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export </a:t>
            </a:r>
            <a:r>
              <a:rPr lang="en-US" altLang="en-US" sz="2400" b="1" dirty="0">
                <a:solidFill>
                  <a:srgbClr val="00B050"/>
                </a:solidFill>
                <a:cs typeface="Arial" pitchFamily="34" charset="0"/>
              </a:rPr>
              <a:t>HADOOP_HOME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=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~/</a:t>
            </a:r>
            <a:r>
              <a:rPr lang="en-US" altLang="en-US" sz="2400" b="1" dirty="0" err="1" smtClean="0">
                <a:solidFill>
                  <a:srgbClr val="222222"/>
                </a:solidFill>
                <a:cs typeface="Arial" pitchFamily="34" charset="0"/>
              </a:rPr>
              <a:t>hadoop</a:t>
            </a:r>
            <a:r>
              <a:rPr lang="en-US" altLang="en-US" sz="2400" b="1" dirty="0" smtClean="0">
                <a:solidFill>
                  <a:srgbClr val="222222"/>
                </a:solidFill>
                <a:cs typeface="Arial" pitchFamily="34" charset="0"/>
              </a:rPr>
              <a:t>/hadoop-2.7.3</a:t>
            </a:r>
            <a:endParaRPr lang="en-US" altLang="en-US" sz="2400" b="1" dirty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export </a:t>
            </a:r>
            <a:r>
              <a:rPr lang="en-US" altLang="en-US" sz="2400" b="1" dirty="0">
                <a:solidFill>
                  <a:srgbClr val="00B050"/>
                </a:solidFill>
                <a:cs typeface="Arial" pitchFamily="34" charset="0"/>
              </a:rPr>
              <a:t>PIG_HOME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=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~/</a:t>
            </a:r>
            <a:r>
              <a:rPr lang="en-US" altLang="en-US" sz="2400" b="1" dirty="0" err="1">
                <a:solidFill>
                  <a:srgbClr val="222222"/>
                </a:solidFill>
                <a:cs typeface="Arial" pitchFamily="34" charset="0"/>
              </a:rPr>
              <a:t>hadoop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/pig-0.15.0</a:t>
            </a:r>
            <a:endParaRPr lang="en-US" altLang="en-US" sz="2400" b="1" dirty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export </a:t>
            </a:r>
            <a:r>
              <a:rPr lang="en-US" altLang="en-US" sz="2400" b="1" dirty="0">
                <a:solidFill>
                  <a:srgbClr val="00B050"/>
                </a:solidFill>
                <a:cs typeface="Arial" pitchFamily="34" charset="0"/>
              </a:rPr>
              <a:t>HIVE_HOME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=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~/</a:t>
            </a:r>
            <a:r>
              <a:rPr lang="en-US" altLang="en-US" sz="2400" b="1" dirty="0" err="1">
                <a:solidFill>
                  <a:srgbClr val="222222"/>
                </a:solidFill>
                <a:cs typeface="Arial" pitchFamily="34" charset="0"/>
              </a:rPr>
              <a:t>hadoop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/apache-hive-1.2.1-bin</a:t>
            </a:r>
            <a:endParaRPr lang="en-US" altLang="en-US" sz="2400" b="1" dirty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export </a:t>
            </a:r>
            <a:r>
              <a:rPr lang="en-US" altLang="en-US" sz="2400" b="1" dirty="0">
                <a:solidFill>
                  <a:srgbClr val="00B050"/>
                </a:solidFill>
                <a:cs typeface="Arial" pitchFamily="34" charset="0"/>
              </a:rPr>
              <a:t>HCAT_HOME</a:t>
            </a:r>
            <a:r>
              <a:rPr lang="en-US" altLang="en-US" sz="2400" dirty="0">
                <a:solidFill>
                  <a:srgbClr val="222222"/>
                </a:solidFill>
                <a:cs typeface="Arial" pitchFamily="34" charset="0"/>
              </a:rPr>
              <a:t>=</a:t>
            </a:r>
            <a:r>
              <a:rPr lang="en-US" altLang="en-US" sz="2400" b="1" dirty="0">
                <a:solidFill>
                  <a:srgbClr val="222222"/>
                </a:solidFill>
                <a:cs typeface="Arial" pitchFamily="34" charset="0"/>
              </a:rPr>
              <a:t>~/</a:t>
            </a:r>
            <a:r>
              <a:rPr lang="en-US" altLang="en-US" sz="2400" b="1" dirty="0" err="1" smtClean="0">
                <a:solidFill>
                  <a:srgbClr val="222222"/>
                </a:solidFill>
                <a:cs typeface="Arial" pitchFamily="34" charset="0"/>
              </a:rPr>
              <a:t>hadoop</a:t>
            </a:r>
            <a:r>
              <a:rPr lang="en-US" altLang="en-US" sz="2400" b="1" dirty="0" smtClean="0">
                <a:solidFill>
                  <a:srgbClr val="222222"/>
                </a:solidFill>
                <a:cs typeface="Arial" pitchFamily="34" charset="0"/>
              </a:rPr>
              <a:t>/apache-hive-1.2.1-bin/</a:t>
            </a:r>
            <a:r>
              <a:rPr lang="en-US" altLang="en-US" sz="2400" b="1" dirty="0" err="1" smtClean="0">
                <a:solidFill>
                  <a:srgbClr val="222222"/>
                </a:solidFill>
                <a:cs typeface="Arial" pitchFamily="34" charset="0"/>
              </a:rPr>
              <a:t>hcatalog</a:t>
            </a:r>
            <a:endParaRPr lang="en-US" altLang="en-US" sz="2400" b="1" dirty="0">
              <a:cs typeface="Arial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445352" y="5174218"/>
            <a:ext cx="526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 smtClean="0"/>
              <a:t>Peut être rajouté au fichier </a:t>
            </a:r>
            <a:r>
              <a:rPr lang="fr-FR" b="1" i="1" dirty="0" smtClean="0">
                <a:solidFill>
                  <a:schemeClr val="accent2">
                    <a:lumMod val="75000"/>
                  </a:schemeClr>
                </a:solidFill>
              </a:rPr>
              <a:t>~/.</a:t>
            </a:r>
            <a:r>
              <a:rPr lang="fr-FR" b="1" i="1" dirty="0" err="1" smtClean="0">
                <a:solidFill>
                  <a:schemeClr val="accent2">
                    <a:lumMod val="75000"/>
                  </a:schemeClr>
                </a:solidFill>
              </a:rPr>
              <a:t>bash_rc</a:t>
            </a:r>
            <a:endParaRPr lang="en-IE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33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17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fr-FR" sz="2800" b="1" dirty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12700" y="1847850"/>
            <a:ext cx="76407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/>
              <a:t>Etape 4 :</a:t>
            </a:r>
            <a:r>
              <a:rPr lang="fr-FR" sz="2000" dirty="0" smtClean="0"/>
              <a:t> Créations de scripts</a:t>
            </a:r>
          </a:p>
          <a:p>
            <a:endParaRPr lang="fr-FR" sz="2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cd </a:t>
            </a:r>
            <a:r>
              <a:rPr lang="en-US" altLang="en-US" sz="20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</a:t>
            </a:r>
            <a:r>
              <a:rPr lang="en-US" altLang="en-US" sz="2000" b="1" dirty="0" err="1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hadoop</a:t>
            </a:r>
            <a:endParaRPr lang="en-US" altLang="en-US" sz="20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echo 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"$PIG_HOME/bin/pig -x local -</a:t>
            </a:r>
            <a:r>
              <a:rPr lang="en-US" altLang="en-US" sz="2000" b="1" i="1" dirty="0" err="1">
                <a:solidFill>
                  <a:srgbClr val="00B050"/>
                </a:solidFill>
                <a:cs typeface="Arial" pitchFamily="34" charset="0"/>
              </a:rPr>
              <a:t>useHCatalog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&gt; </a:t>
            </a:r>
            <a:r>
              <a:rPr lang="en-US" altLang="en-US" sz="2000" b="1" dirty="0">
                <a:solidFill>
                  <a:srgbClr val="0070C0"/>
                </a:solidFill>
                <a:cs typeface="Arial" pitchFamily="34" charset="0"/>
              </a:rPr>
              <a:t>pig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echo 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"$HIVE_HOME/bin/hive"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&gt; </a:t>
            </a:r>
            <a:r>
              <a:rPr lang="en-US" altLang="en-US" sz="2000" b="1" dirty="0">
                <a:solidFill>
                  <a:srgbClr val="0070C0"/>
                </a:solidFill>
                <a:cs typeface="Arial" pitchFamily="34" charset="0"/>
              </a:rPr>
              <a:t>hive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echo 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"$HADOOP_HOME/bin/</a:t>
            </a:r>
            <a:r>
              <a:rPr lang="en-US" altLang="en-US" sz="2000" b="1" i="1" dirty="0" err="1">
                <a:solidFill>
                  <a:srgbClr val="00B050"/>
                </a:solidFill>
                <a:cs typeface="Arial" pitchFamily="34" charset="0"/>
              </a:rPr>
              <a:t>hdfs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 </a:t>
            </a:r>
            <a:r>
              <a:rPr lang="en-US" altLang="en-US" sz="2000" b="1" i="1" dirty="0" err="1">
                <a:solidFill>
                  <a:srgbClr val="00B050"/>
                </a:solidFill>
                <a:cs typeface="Arial" pitchFamily="34" charset="0"/>
              </a:rPr>
              <a:t>namenode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 -format"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&gt; </a:t>
            </a:r>
            <a:r>
              <a:rPr lang="en-US" altLang="en-US" sz="2000" b="1" dirty="0" err="1">
                <a:solidFill>
                  <a:srgbClr val="0070C0"/>
                </a:solidFill>
                <a:cs typeface="Arial" pitchFamily="34" charset="0"/>
              </a:rPr>
              <a:t>cleanDFS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echo 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"$HADOOP_HOME/</a:t>
            </a:r>
            <a:r>
              <a:rPr lang="en-US" altLang="en-US" sz="2000" b="1" i="1" dirty="0" err="1">
                <a:solidFill>
                  <a:srgbClr val="00B050"/>
                </a:solidFill>
                <a:cs typeface="Arial" pitchFamily="34" charset="0"/>
              </a:rPr>
              <a:t>sbin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/start-dfs.sh" 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&gt; </a:t>
            </a:r>
            <a:r>
              <a:rPr lang="en-US" altLang="en-US" sz="2000" b="1" dirty="0" err="1">
                <a:solidFill>
                  <a:srgbClr val="0070C0"/>
                </a:solidFill>
                <a:cs typeface="Arial" pitchFamily="34" charset="0"/>
              </a:rPr>
              <a:t>startDFS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echo 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"$HADOOP_HOME/</a:t>
            </a:r>
            <a:r>
              <a:rPr lang="en-US" altLang="en-US" sz="2000" b="1" i="1" dirty="0" err="1">
                <a:solidFill>
                  <a:srgbClr val="00B050"/>
                </a:solidFill>
                <a:cs typeface="Arial" pitchFamily="34" charset="0"/>
              </a:rPr>
              <a:t>sbin</a:t>
            </a:r>
            <a:r>
              <a:rPr lang="en-US" altLang="en-US" sz="2000" b="1" i="1" dirty="0">
                <a:solidFill>
                  <a:srgbClr val="00B050"/>
                </a:solidFill>
                <a:cs typeface="Arial" pitchFamily="34" charset="0"/>
              </a:rPr>
              <a:t>/stop-dfs.sh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" &gt; </a:t>
            </a:r>
            <a:r>
              <a:rPr lang="en-US" altLang="en-US" sz="2000" b="1" dirty="0" err="1">
                <a:solidFill>
                  <a:srgbClr val="0070C0"/>
                </a:solidFill>
                <a:cs typeface="Arial" pitchFamily="34" charset="0"/>
              </a:rPr>
              <a:t>stopDFS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+x </a:t>
            </a:r>
            <a:r>
              <a:rPr lang="en-US" altLang="en-US" sz="2000" b="1" dirty="0">
                <a:solidFill>
                  <a:srgbClr val="0070C0"/>
                </a:solidFill>
                <a:cs typeface="Arial" pitchFamily="34" charset="0"/>
              </a:rPr>
              <a:t>pig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+x </a:t>
            </a:r>
            <a:r>
              <a:rPr lang="en-US" altLang="en-US" sz="2000" b="1" dirty="0">
                <a:solidFill>
                  <a:srgbClr val="0070C0"/>
                </a:solidFill>
                <a:cs typeface="Arial" pitchFamily="34" charset="0"/>
              </a:rPr>
              <a:t>hive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+x </a:t>
            </a:r>
            <a:r>
              <a:rPr lang="en-US" altLang="en-US" sz="2000" b="1" dirty="0" err="1">
                <a:solidFill>
                  <a:srgbClr val="0070C0"/>
                </a:solidFill>
                <a:cs typeface="Arial" pitchFamily="34" charset="0"/>
              </a:rPr>
              <a:t>cleanDFS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+x </a:t>
            </a:r>
            <a:r>
              <a:rPr lang="en-US" altLang="en-US" sz="2000" b="1" dirty="0" err="1">
                <a:solidFill>
                  <a:srgbClr val="0070C0"/>
                </a:solidFill>
                <a:cs typeface="Arial" pitchFamily="34" charset="0"/>
              </a:rPr>
              <a:t>startDFS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000" dirty="0">
                <a:solidFill>
                  <a:srgbClr val="222222"/>
                </a:solidFill>
                <a:cs typeface="Arial" pitchFamily="34" charset="0"/>
              </a:rPr>
              <a:t> +x </a:t>
            </a:r>
            <a:r>
              <a:rPr lang="en-US" altLang="en-US" sz="2000" b="1" dirty="0" err="1" smtClean="0">
                <a:solidFill>
                  <a:srgbClr val="0070C0"/>
                </a:solidFill>
                <a:cs typeface="Arial" pitchFamily="34" charset="0"/>
              </a:rPr>
              <a:t>stopDFS</a:t>
            </a:r>
            <a:endParaRPr lang="en-US" altLang="en-US" sz="2000" b="1" dirty="0">
              <a:solidFill>
                <a:srgbClr val="0070C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33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18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fr-FR" sz="2800" b="1" dirty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55550" y="2171700"/>
            <a:ext cx="76407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800" u="sng" dirty="0" smtClean="0"/>
              <a:t>Etape 5 :</a:t>
            </a:r>
            <a:r>
              <a:rPr lang="fr-FR" sz="2800" dirty="0" smtClean="0"/>
              <a:t> Modification du </a:t>
            </a:r>
            <a:r>
              <a:rPr lang="en-US" altLang="en-US" sz="2800" dirty="0" smtClean="0">
                <a:solidFill>
                  <a:srgbClr val="222222"/>
                </a:solidFill>
                <a:cs typeface="Arial" pitchFamily="34" charset="0"/>
              </a:rPr>
              <a:t>hadoop-env.sh</a:t>
            </a:r>
            <a:endParaRPr lang="en-US" altLang="en-US" sz="2800" dirty="0">
              <a:cs typeface="Arial" pitchFamily="34" charset="0"/>
            </a:endParaRPr>
          </a:p>
          <a:p>
            <a:endParaRPr lang="fr-FR" sz="2800" dirty="0" smtClean="0"/>
          </a:p>
          <a:p>
            <a:pPr lvl="0"/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sed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-</a:t>
            </a: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i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'</a:t>
            </a: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s@export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JAVA_HOME=</a:t>
            </a:r>
            <a:r>
              <a:rPr lang="en-US" altLang="en-US" sz="2800" b="1" dirty="0">
                <a:solidFill>
                  <a:srgbClr val="00B050"/>
                </a:solidFill>
                <a:cs typeface="Arial" pitchFamily="34" charset="0"/>
              </a:rPr>
              <a:t>${JAVA_HOME}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@export JAVA_HOME='"</a:t>
            </a:r>
            <a:r>
              <a:rPr lang="en-US" altLang="en-US" sz="2800" b="1" dirty="0">
                <a:solidFill>
                  <a:srgbClr val="00B050"/>
                </a:solidFill>
                <a:cs typeface="Arial" pitchFamily="34" charset="0"/>
              </a:rPr>
              <a:t>$JAVA_HOME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"'@' 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$</a:t>
            </a:r>
            <a:r>
              <a:rPr lang="en-US" altLang="en-US" sz="28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HADOOP_HOME/etc/hadoop/hadoop-env.sh</a:t>
            </a:r>
            <a:endParaRPr lang="en-US" altLang="en-US" sz="28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33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19</a:t>
            </a:fld>
            <a:endParaRPr lang="en-IE" sz="1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fr-FR" sz="2800" b="1" dirty="0">
              <a:latin typeface="+mj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12700" y="2419350"/>
            <a:ext cx="76407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/>
              <a:t>Etape 6 :</a:t>
            </a:r>
            <a:r>
              <a:rPr lang="fr-FR" sz="2800" dirty="0" smtClean="0"/>
              <a:t> Configuration SSH</a:t>
            </a:r>
          </a:p>
          <a:p>
            <a:endParaRPr lang="fr-FR" sz="2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ssh-keygen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-t </a:t>
            </a: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dsa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-P '' -f 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~/.</a:t>
            </a:r>
            <a:r>
              <a:rPr lang="en-US" altLang="en-US" sz="2800" b="1" dirty="0" err="1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ssh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/</a:t>
            </a:r>
            <a:r>
              <a:rPr lang="en-US" altLang="en-US" sz="2800" b="1" dirty="0" err="1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id_dsa</a:t>
            </a:r>
            <a:endParaRPr lang="en-US" altLang="en-US" sz="28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cat ~/.</a:t>
            </a: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ssh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/id_dsa.pub &gt;&gt; 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~/.</a:t>
            </a:r>
            <a:r>
              <a:rPr lang="en-US" altLang="en-US" sz="2800" b="1" dirty="0" err="1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ssh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/</a:t>
            </a:r>
            <a:r>
              <a:rPr lang="en-US" altLang="en-US" sz="2800" b="1" dirty="0" err="1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authorized_keys</a:t>
            </a:r>
            <a:endParaRPr lang="en-US" altLang="en-US" sz="28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222222"/>
                </a:solidFill>
                <a:cs typeface="Arial" pitchFamily="34" charset="0"/>
              </a:rPr>
              <a:t>chmod</a:t>
            </a:r>
            <a:r>
              <a:rPr lang="en-US" altLang="en-US" sz="2800" dirty="0">
                <a:solidFill>
                  <a:srgbClr val="222222"/>
                </a:solidFill>
                <a:cs typeface="Arial" pitchFamily="34" charset="0"/>
              </a:rPr>
              <a:t> 0600 </a:t>
            </a:r>
            <a:r>
              <a:rPr lang="en-US" altLang="en-US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~/.</a:t>
            </a:r>
            <a:r>
              <a:rPr lang="en-US" altLang="en-US" sz="2800" b="1" dirty="0" err="1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ssh</a:t>
            </a:r>
            <a:r>
              <a:rPr lang="en-US" altLang="en-US" sz="2800" b="1" dirty="0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/</a:t>
            </a:r>
            <a:r>
              <a:rPr lang="en-US" altLang="en-US" sz="2800" b="1" dirty="0" err="1" smtClean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authorized_keys</a:t>
            </a:r>
            <a:endParaRPr lang="en-US" altLang="en-US" sz="28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33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7" t="-1" r="39893" b="24698"/>
          <a:stretch/>
        </p:blipFill>
        <p:spPr>
          <a:xfrm>
            <a:off x="538319" y="1790086"/>
            <a:ext cx="1848442" cy="50679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1887827"/>
            <a:ext cx="635780" cy="7335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2638936"/>
            <a:ext cx="635780" cy="73359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3390045"/>
            <a:ext cx="635780" cy="7335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141154"/>
            <a:ext cx="635780" cy="733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320" y="1969676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Les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Data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01320" y="270892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Les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Big Data </a:t>
            </a:r>
            <a:r>
              <a:rPr lang="fr-F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01320" y="342900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Installation Pig &amp; Hive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01320" y="4221088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TP : gestion des données d'un tchat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361598" y="64972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</a:t>
            </a:fld>
            <a:endParaRPr lang="en-IE" sz="1400" b="1" dirty="0"/>
          </a:p>
        </p:txBody>
      </p:sp>
    </p:spTree>
    <p:extLst>
      <p:ext uri="{BB962C8B-B14F-4D97-AF65-F5344CB8AC3E}">
        <p14:creationId xmlns:p14="http://schemas.microsoft.com/office/powerpoint/2010/main" val="4142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1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7" b="73694"/>
          <a:stretch/>
        </p:blipFill>
        <p:spPr>
          <a:xfrm>
            <a:off x="0" y="401279"/>
            <a:ext cx="7841888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20</a:t>
            </a:fld>
            <a:endParaRPr lang="en-IE" sz="14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Installation Pig &amp; Hive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647100" y="1520450"/>
            <a:ext cx="346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Ready</a:t>
            </a:r>
            <a:r>
              <a:rPr lang="fr-FR" sz="2400" dirty="0" smtClean="0"/>
              <a:t> ! GO !</a:t>
            </a:r>
          </a:p>
          <a:p>
            <a:endParaRPr lang="fr-FR" sz="2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Démarrer Hadoop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	</a:t>
            </a:r>
            <a:r>
              <a:rPr lang="fr-FR" altLang="en-US" sz="2400" b="1" dirty="0" smtClean="0">
                <a:solidFill>
                  <a:srgbClr val="222222"/>
                </a:solidFill>
                <a:cs typeface="Arial" pitchFamily="34" charset="0"/>
              </a:rPr>
              <a:t>sh</a:t>
            </a: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fr-FR" altLang="en-US" sz="2400" b="1" dirty="0" err="1" smtClean="0">
                <a:solidFill>
                  <a:srgbClr val="0070C0"/>
                </a:solidFill>
                <a:cs typeface="Arial" pitchFamily="34" charset="0"/>
              </a:rPr>
              <a:t>cleanDFS</a:t>
            </a:r>
            <a:endParaRPr lang="fr-FR" altLang="en-US" sz="2400" b="1" dirty="0" smtClean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	</a:t>
            </a:r>
            <a:r>
              <a:rPr lang="fr-FR" altLang="en-US" sz="2400" b="1" dirty="0" smtClean="0">
                <a:solidFill>
                  <a:srgbClr val="222222"/>
                </a:solidFill>
                <a:cs typeface="Arial" pitchFamily="34" charset="0"/>
              </a:rPr>
              <a:t>sh</a:t>
            </a: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fr-FR" altLang="en-US" sz="2400" b="1" dirty="0" err="1" smtClean="0">
                <a:solidFill>
                  <a:srgbClr val="0070C0"/>
                </a:solidFill>
                <a:cs typeface="Arial" pitchFamily="34" charset="0"/>
              </a:rPr>
              <a:t>startDFS</a:t>
            </a:r>
            <a:endParaRPr lang="fr-FR" altLang="en-US" sz="2400" b="1" dirty="0" smtClean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sz="2400" dirty="0" smtClean="0"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cs typeface="Arial" pitchFamily="34" charset="0"/>
              </a:rPr>
              <a:t>Démarrer Pig ou Hive 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	</a:t>
            </a:r>
            <a:r>
              <a:rPr lang="fr-FR" altLang="en-US" sz="2400" b="1" dirty="0" smtClean="0">
                <a:solidFill>
                  <a:srgbClr val="222222"/>
                </a:solidFill>
                <a:cs typeface="Arial" pitchFamily="34" charset="0"/>
              </a:rPr>
              <a:t>sh</a:t>
            </a: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fr-FR" altLang="en-US" sz="2400" b="1" dirty="0" err="1" smtClean="0">
                <a:solidFill>
                  <a:srgbClr val="0070C0"/>
                </a:solidFill>
                <a:cs typeface="Arial" pitchFamily="34" charset="0"/>
              </a:rPr>
              <a:t>hive</a:t>
            </a:r>
            <a:endParaRPr lang="fr-FR" altLang="en-US" sz="2400" b="1" dirty="0" smtClean="0">
              <a:solidFill>
                <a:srgbClr val="0070C0"/>
              </a:solidFill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	</a:t>
            </a:r>
            <a:r>
              <a:rPr lang="fr-FR" altLang="en-US" sz="2400" b="1" dirty="0" smtClean="0">
                <a:solidFill>
                  <a:srgbClr val="222222"/>
                </a:solidFill>
                <a:cs typeface="Arial" pitchFamily="34" charset="0"/>
              </a:rPr>
              <a:t>sh</a:t>
            </a: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fr-FR" altLang="en-US" sz="2400" b="1" dirty="0" err="1" smtClean="0">
                <a:solidFill>
                  <a:srgbClr val="0070C0"/>
                </a:solidFill>
                <a:cs typeface="Arial" pitchFamily="34" charset="0"/>
              </a:rPr>
              <a:t>pig</a:t>
            </a:r>
            <a:endParaRPr lang="fr-FR" altLang="en-US" sz="2400" b="1" dirty="0" smtClean="0">
              <a:solidFill>
                <a:srgbClr val="0070C0"/>
              </a:solidFill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en-US" sz="2400" b="1" dirty="0" smtClean="0">
              <a:solidFill>
                <a:srgbClr val="0070C0"/>
              </a:solidFill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Arrêter Hadoop</a:t>
            </a:r>
            <a:b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</a:b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	</a:t>
            </a:r>
            <a:r>
              <a:rPr lang="fr-FR" altLang="en-US" sz="2400" b="1" dirty="0" smtClean="0">
                <a:solidFill>
                  <a:srgbClr val="222222"/>
                </a:solidFill>
                <a:cs typeface="Arial" pitchFamily="34" charset="0"/>
              </a:rPr>
              <a:t>sh</a:t>
            </a:r>
            <a:r>
              <a:rPr lang="fr-FR" altLang="en-US" sz="2400" dirty="0" smtClean="0">
                <a:solidFill>
                  <a:srgbClr val="222222"/>
                </a:solidFill>
                <a:cs typeface="Arial" pitchFamily="34" charset="0"/>
              </a:rPr>
              <a:t> </a:t>
            </a:r>
            <a:r>
              <a:rPr lang="fr-FR" altLang="en-US" sz="2400" b="1" dirty="0" err="1" smtClean="0">
                <a:solidFill>
                  <a:srgbClr val="0070C0"/>
                </a:solidFill>
                <a:cs typeface="Arial" pitchFamily="34" charset="0"/>
              </a:rPr>
              <a:t>stopDFS</a:t>
            </a:r>
            <a:endParaRPr lang="fr-FR" sz="2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62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2" r="42471" b="57391"/>
          <a:stretch/>
        </p:blipFill>
        <p:spPr>
          <a:xfrm>
            <a:off x="685800" y="3990320"/>
            <a:ext cx="1371600" cy="286768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1887827"/>
            <a:ext cx="635780" cy="7335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2638936"/>
            <a:ext cx="635780" cy="73359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3390045"/>
            <a:ext cx="635780" cy="7335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141154"/>
            <a:ext cx="635780" cy="733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320" y="1969676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01320" y="270892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Big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01320" y="342900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Installation Pig &amp; Hive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01320" y="4221088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TP : gestion des données d'un tchat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21</a:t>
            </a:fld>
            <a:endParaRPr lang="en-IE" sz="1400" b="1" dirty="0"/>
          </a:p>
        </p:txBody>
      </p:sp>
    </p:spTree>
    <p:extLst>
      <p:ext uri="{BB962C8B-B14F-4D97-AF65-F5344CB8AC3E}">
        <p14:creationId xmlns:p14="http://schemas.microsoft.com/office/powerpoint/2010/main" val="2510881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t="73277" r="13873"/>
          <a:stretch/>
        </p:blipFill>
        <p:spPr>
          <a:xfrm>
            <a:off x="755576" y="0"/>
            <a:ext cx="8388424" cy="179849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22</a:t>
            </a:fld>
            <a:endParaRPr lang="en-IE" sz="1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0" y="1403415"/>
            <a:ext cx="7132880" cy="53496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07764" y="6326593"/>
            <a:ext cx="612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 b="1" dirty="0">
                <a:hlinkClick r:id="rId7"/>
              </a:rPr>
              <a:t>https://github.com/cbremard/SeminarPigHive</a:t>
            </a:r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02638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23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32" y="2295526"/>
            <a:ext cx="6665338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744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24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0" y="1800225"/>
            <a:ext cx="8231300" cy="351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3547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25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452563"/>
            <a:ext cx="6200775" cy="471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2828925" y="3441188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~/</a:t>
            </a:r>
            <a:r>
              <a:rPr lang="fr-FR" sz="3600" b="1" dirty="0" err="1" smtClean="0">
                <a:solidFill>
                  <a:schemeClr val="accent2">
                    <a:lumMod val="75000"/>
                  </a:schemeClr>
                </a:solidFill>
              </a:rPr>
              <a:t>hadoop</a:t>
            </a: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/data</a:t>
            </a:r>
            <a:endParaRPr lang="en-IE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09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26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52563"/>
            <a:ext cx="5048250" cy="455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27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2713158" y="3171825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5400" b="1" dirty="0" smtClean="0">
                <a:latin typeface="+mj-lt"/>
              </a:rPr>
              <a:t>Les données</a:t>
            </a:r>
            <a:endParaRPr lang="en-IE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28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2854832" y="1789388"/>
            <a:ext cx="34343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Les différents </a:t>
            </a:r>
            <a:r>
              <a:rPr lang="fr-FR" sz="2800" b="1" dirty="0" err="1" smtClean="0"/>
              <a:t>events</a:t>
            </a:r>
            <a:r>
              <a:rPr lang="fr-FR" sz="2800" b="1" dirty="0" smtClean="0"/>
              <a:t> :</a:t>
            </a:r>
            <a:endParaRPr lang="en-IE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b="1" dirty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 smtClean="0"/>
              <a:t>connection</a:t>
            </a:r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/>
              <a:t>disconnection</a:t>
            </a:r>
            <a:endParaRPr lang="en-IE" sz="2800" b="1" dirty="0" smtClean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 err="1" smtClean="0"/>
              <a:t>subcription</a:t>
            </a:r>
            <a:endParaRPr lang="en-IE" sz="2800" b="1" dirty="0" smtClean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 err="1"/>
              <a:t>unsubscription</a:t>
            </a:r>
            <a:endParaRPr lang="en-IE" sz="2800" b="1" dirty="0" smtClean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 err="1"/>
              <a:t>discussion_start</a:t>
            </a:r>
            <a:endParaRPr lang="en-IE" sz="2800" b="1" dirty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 err="1"/>
              <a:t>discussion_end</a:t>
            </a:r>
            <a:endParaRPr lang="en-IE" sz="2800" b="1" dirty="0"/>
          </a:p>
          <a:p>
            <a:pPr marL="630238" indent="-266700">
              <a:buFont typeface="Arial" panose="020B0604020202020204" pitchFamily="34" charset="0"/>
              <a:buChar char="•"/>
            </a:pPr>
            <a:r>
              <a:rPr lang="en-IE" sz="2800" b="1" dirty="0"/>
              <a:t>flower</a:t>
            </a:r>
          </a:p>
        </p:txBody>
      </p:sp>
    </p:spTree>
    <p:extLst>
      <p:ext uri="{BB962C8B-B14F-4D97-AF65-F5344CB8AC3E}">
        <p14:creationId xmlns:p14="http://schemas.microsoft.com/office/powerpoint/2010/main" val="1184433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29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564638" y="2588501"/>
            <a:ext cx="60147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/>
              <a:t>Exercice 1 </a:t>
            </a:r>
            <a:r>
              <a:rPr lang="fr-FR" sz="5400" b="1" dirty="0" smtClean="0"/>
              <a:t>:</a:t>
            </a:r>
          </a:p>
          <a:p>
            <a:pPr algn="ctr"/>
            <a:r>
              <a:rPr lang="fr-FR" sz="5400" b="1" dirty="0" smtClean="0"/>
              <a:t>Créer </a:t>
            </a:r>
            <a:r>
              <a:rPr lang="fr-FR" sz="5400" b="1" dirty="0"/>
              <a:t>les tables Hive</a:t>
            </a:r>
            <a:endParaRPr lang="en-IE" sz="5400" b="1" dirty="0"/>
          </a:p>
        </p:txBody>
      </p:sp>
    </p:spTree>
    <p:extLst>
      <p:ext uri="{BB962C8B-B14F-4D97-AF65-F5344CB8AC3E}">
        <p14:creationId xmlns:p14="http://schemas.microsoft.com/office/powerpoint/2010/main" val="35701617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5" r="14045"/>
          <a:stretch/>
        </p:blipFill>
        <p:spPr>
          <a:xfrm>
            <a:off x="-2076450" y="-15240"/>
            <a:ext cx="11220450" cy="196888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2700" y="969203"/>
            <a:ext cx="913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Les </a:t>
            </a:r>
            <a:r>
              <a:rPr lang="fr-FR" sz="2800" b="1" dirty="0" err="1" smtClean="0">
                <a:latin typeface="+mj-lt"/>
              </a:rPr>
              <a:t>SIDs</a:t>
            </a:r>
            <a:r>
              <a:rPr lang="fr-FR" sz="2800" b="1" dirty="0" smtClean="0">
                <a:latin typeface="+mj-lt"/>
              </a:rPr>
              <a:t> sont-ils des Data </a:t>
            </a:r>
            <a:r>
              <a:rPr lang="fr-FR" sz="2800" b="1" dirty="0" err="1" smtClean="0">
                <a:latin typeface="+mj-lt"/>
              </a:rPr>
              <a:t>Scientists</a:t>
            </a:r>
            <a:r>
              <a:rPr lang="fr-FR" sz="2800" b="1" dirty="0" smtClean="0">
                <a:latin typeface="+mj-lt"/>
              </a:rPr>
              <a:t> ?</a:t>
            </a:r>
            <a:endParaRPr lang="fr-FR" sz="2800" b="1" dirty="0">
              <a:latin typeface="+mj-lt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2501350" y="2599593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351160" y="3852351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 smtClean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61598" y="64972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</a:t>
            </a:fld>
            <a:endParaRPr lang="en-IE" sz="1400" b="1" dirty="0"/>
          </a:p>
        </p:txBody>
      </p:sp>
      <p:sp>
        <p:nvSpPr>
          <p:cNvPr id="3" name="Ellipse 2"/>
          <p:cNvSpPr/>
          <p:nvPr/>
        </p:nvSpPr>
        <p:spPr>
          <a:xfrm>
            <a:off x="2501350" y="2599593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</a:rPr>
              <a:t>Mathematics</a:t>
            </a:r>
            <a:endParaRPr lang="fr-FR" b="1" dirty="0" smtClean="0">
              <a:solidFill>
                <a:schemeClr val="tx1"/>
              </a:solidFill>
            </a:endParaRPr>
          </a:p>
          <a:p>
            <a:pPr algn="ctr"/>
            <a:r>
              <a:rPr lang="fr-FR" b="1" dirty="0" smtClean="0">
                <a:solidFill>
                  <a:schemeClr val="tx1"/>
                </a:solidFill>
              </a:rPr>
              <a:t>Expertise</a:t>
            </a: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351160" y="3852351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 smtClean="0">
                <a:solidFill>
                  <a:schemeClr val="tx1"/>
                </a:solidFill>
              </a:rPr>
              <a:t>Business</a:t>
            </a:r>
            <a:br>
              <a:rPr lang="fr-FR" b="1" dirty="0" smtClean="0">
                <a:solidFill>
                  <a:schemeClr val="tx1"/>
                </a:solidFill>
              </a:rPr>
            </a:br>
            <a:r>
              <a:rPr lang="fr-FR" b="1" dirty="0" smtClean="0">
                <a:solidFill>
                  <a:schemeClr val="tx1"/>
                </a:solidFill>
              </a:rPr>
              <a:t>&amp; </a:t>
            </a:r>
            <a:r>
              <a:rPr lang="fr-FR" b="1" dirty="0" err="1" smtClean="0">
                <a:solidFill>
                  <a:schemeClr val="tx1"/>
                </a:solidFill>
              </a:rPr>
              <a:t>Strategy</a:t>
            </a:r>
            <a:endParaRPr lang="fr-FR" b="1" dirty="0" smtClean="0">
              <a:solidFill>
                <a:schemeClr val="tx1"/>
              </a:solidFill>
            </a:endParaRPr>
          </a:p>
          <a:p>
            <a:pPr algn="ctr"/>
            <a:r>
              <a:rPr lang="fr-FR" b="1" dirty="0" smtClean="0">
                <a:solidFill>
                  <a:schemeClr val="tx1"/>
                </a:solidFill>
              </a:rPr>
              <a:t>Acumen</a:t>
            </a:r>
          </a:p>
        </p:txBody>
      </p:sp>
      <p:sp>
        <p:nvSpPr>
          <p:cNvPr id="21" name="Ellipse 20"/>
          <p:cNvSpPr/>
          <p:nvPr/>
        </p:nvSpPr>
        <p:spPr>
          <a:xfrm>
            <a:off x="4206130" y="2587560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4206130" y="2587560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</a:rPr>
              <a:t>Technology</a:t>
            </a:r>
            <a:r>
              <a:rPr lang="fr-FR" b="1" dirty="0">
                <a:solidFill>
                  <a:schemeClr val="tx1"/>
                </a:solidFill>
              </a:rPr>
              <a:t/>
            </a:r>
            <a:br>
              <a:rPr lang="fr-FR" b="1" dirty="0">
                <a:solidFill>
                  <a:schemeClr val="tx1"/>
                </a:solidFill>
              </a:rPr>
            </a:br>
            <a:r>
              <a:rPr lang="fr-FR" b="1" dirty="0" smtClean="0">
                <a:solidFill>
                  <a:schemeClr val="tx1"/>
                </a:solidFill>
              </a:rPr>
              <a:t>Hacking </a:t>
            </a:r>
            <a:r>
              <a:rPr lang="fr-FR" b="1" dirty="0" err="1" smtClean="0">
                <a:solidFill>
                  <a:schemeClr val="tx1"/>
                </a:solidFill>
              </a:rPr>
              <a:t>Skills</a:t>
            </a:r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 smtClean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176680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Qu’est-ce qu’un Data </a:t>
            </a:r>
            <a:r>
              <a:rPr lang="fr-FR" sz="3200" b="1" dirty="0" err="1" smtClean="0"/>
              <a:t>Scientist</a:t>
            </a:r>
            <a:r>
              <a:rPr lang="fr-FR" sz="3200" b="1" dirty="0" smtClean="0"/>
              <a:t> ?</a:t>
            </a:r>
            <a:endParaRPr lang="en-IE" sz="3200" b="1" dirty="0"/>
          </a:p>
        </p:txBody>
      </p:sp>
      <p:pic>
        <p:nvPicPr>
          <p:cNvPr id="29" name="Picture 3" descr="http://img.e-marketing.fr/Img/BREVE/2015/5/255173/Fiche-metier-est-Data-Scientist--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2" y="1720312"/>
            <a:ext cx="7005856" cy="42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lipse 23"/>
          <p:cNvSpPr/>
          <p:nvPr/>
        </p:nvSpPr>
        <p:spPr>
          <a:xfrm>
            <a:off x="6954211" y="4292786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6954211" y="4292786"/>
            <a:ext cx="2160000" cy="21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Business</a:t>
            </a:r>
            <a:b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</a:br>
            <a: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&amp; </a:t>
            </a:r>
            <a:r>
              <a:rPr lang="fr-FR" b="1" dirty="0" err="1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Strategy</a:t>
            </a:r>
            <a:endParaRPr lang="fr-FR" b="1" dirty="0">
              <a:solidFill>
                <a:schemeClr val="tx1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Acumen</a:t>
            </a:r>
          </a:p>
        </p:txBody>
      </p:sp>
      <p:pic>
        <p:nvPicPr>
          <p:cNvPr id="28" name="Picture 2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2" y="1599970"/>
            <a:ext cx="6741158" cy="447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lipse 18"/>
          <p:cNvSpPr/>
          <p:nvPr/>
        </p:nvSpPr>
        <p:spPr>
          <a:xfrm>
            <a:off x="6954211" y="2866970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6954211" y="2866970"/>
            <a:ext cx="2160000" cy="21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Technology</a:t>
            </a:r>
            <a: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/>
            </a:r>
            <a:b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</a:br>
            <a:r>
              <a:rPr lang="fr-FR" b="1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Hacking </a:t>
            </a:r>
            <a:r>
              <a:rPr lang="fr-FR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Skills</a:t>
            </a:r>
            <a:endParaRPr lang="fr-FR" b="1" dirty="0">
              <a:solidFill>
                <a:schemeClr val="tx1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</a:endParaRPr>
          </a:p>
        </p:txBody>
      </p:sp>
      <p:pic>
        <p:nvPicPr>
          <p:cNvPr id="26" name="Picture 1" descr="http://16315-presscdn-0-27.pagely.netdna-cdn.com/wp-content/uploads/2014/04/magnifiy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9" y="1755122"/>
            <a:ext cx="7690143" cy="384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6954211" y="1518644"/>
            <a:ext cx="2160000" cy="2160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6954211" y="1518644"/>
            <a:ext cx="2160000" cy="2160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Mathematics</a:t>
            </a:r>
            <a:endParaRPr lang="fr-FR" b="1" dirty="0">
              <a:solidFill>
                <a:schemeClr val="tx1"/>
              </a:solidFill>
              <a:effectLst>
                <a:glow rad="63500">
                  <a:schemeClr val="bg1">
                    <a:lumMod val="95000"/>
                    <a:alpha val="40000"/>
                  </a:schemeClr>
                </a:glow>
              </a:effectLst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effectLst>
                  <a:glow rad="63500">
                    <a:schemeClr val="bg1">
                      <a:lumMod val="95000"/>
                      <a:alpha val="40000"/>
                    </a:schemeClr>
                  </a:glow>
                </a:effectLst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3702786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48576 -0.16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8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48628 -0.161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80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4624E-6 L 0.29827 0.035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17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29775 0.0349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8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3934 0.06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0" y="33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0.39288 0.0671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35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20" grpId="0" animBg="1"/>
      <p:bldP spid="20" grpId="1" animBg="1"/>
      <p:bldP spid="3" grpId="0" animBg="1"/>
      <p:bldP spid="3" grpId="1" animBg="1"/>
      <p:bldP spid="3" grpId="2" animBg="1"/>
      <p:bldP spid="17" grpId="0" animBg="1"/>
      <p:bldP spid="17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4" grpId="0"/>
      <p:bldP spid="24" grpId="0" animBg="1"/>
      <p:bldP spid="25" grpId="0" animBg="1"/>
      <p:bldP spid="19" grpId="0" animBg="1"/>
      <p:bldP spid="19" grpId="1" animBg="1"/>
      <p:bldP spid="23" grpId="0" animBg="1"/>
      <p:bldP spid="23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30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380037" y="1437248"/>
            <a:ext cx="3583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1 : Créer les tables Hive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87375" y="1921800"/>
            <a:ext cx="8223250" cy="351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CREATE DATABASE/SCHEMA, TABLE, VIEW, FUNCTION, INDEX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DROP DATABASE/SCHEMA, TABLE, VIEW, INDEX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TRUNCATE TABLE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ALTER DATABASE/SCHEMA, TABLE, VIEW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MSCK REPAIR TABLE (or ALTER TABLE RECOVER PARTITIONS)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SHOW DATABASES/SCHEMAS, TABLES, TBLPROPERTIES, PARTITIONS, FUNCTIONS, INDEX[ES], COLUMNS, CREATE TABLE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IE" sz="2000" dirty="0"/>
              <a:t>DESCRIBE DATABASE/SCHEMA, </a:t>
            </a:r>
            <a:r>
              <a:rPr lang="en-IE" sz="2000" dirty="0" err="1"/>
              <a:t>table_name</a:t>
            </a:r>
            <a:r>
              <a:rPr lang="en-IE" sz="2000" dirty="0"/>
              <a:t>, </a:t>
            </a:r>
            <a:r>
              <a:rPr lang="en-IE" sz="2000" dirty="0" err="1"/>
              <a:t>view_name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2537061" y="6497204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1200" dirty="0">
                <a:hlinkClick r:id="rId6"/>
              </a:rPr>
              <a:t>https://cwiki.apache.org/confluence/display/Hive/LanguageManual+</a:t>
            </a:r>
            <a:r>
              <a:rPr lang="en-IE" sz="1200" dirty="0" smtClean="0">
                <a:hlinkClick r:id="rId6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31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3583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1 : Créer les tables Hive</a:t>
            </a:r>
            <a:endParaRPr lang="en-IE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1380037" y="2076018"/>
            <a:ext cx="76378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</a:t>
            </a:r>
            <a:r>
              <a:rPr lang="en-IE" dirty="0"/>
              <a:t> </a:t>
            </a:r>
            <a:r>
              <a:rPr lang="en-IE" b="1" dirty="0">
                <a:solidFill>
                  <a:srgbClr val="0000FF"/>
                </a:solidFill>
              </a:rPr>
              <a:t>DATABASE</a:t>
            </a:r>
            <a:r>
              <a:rPr lang="en-IE" dirty="0"/>
              <a:t> [IF NOT EXISTS] </a:t>
            </a:r>
            <a:r>
              <a:rPr lang="en-IE" i="1" dirty="0" err="1">
                <a:solidFill>
                  <a:schemeClr val="accent2">
                    <a:lumMod val="75000"/>
                  </a:schemeClr>
                </a:solidFill>
              </a:rPr>
              <a:t>database_name</a:t>
            </a:r>
            <a:r>
              <a:rPr lang="en-IE" dirty="0"/>
              <a:t>;</a:t>
            </a:r>
          </a:p>
          <a:p>
            <a:r>
              <a:rPr lang="en-IE" b="1" dirty="0">
                <a:solidFill>
                  <a:srgbClr val="0000FF"/>
                </a:solidFill>
              </a:rPr>
              <a:t>DROP</a:t>
            </a:r>
            <a:r>
              <a:rPr lang="en-IE" dirty="0">
                <a:solidFill>
                  <a:srgbClr val="0000FF"/>
                </a:solidFill>
              </a:rPr>
              <a:t> </a:t>
            </a:r>
            <a:r>
              <a:rPr lang="en-IE" b="1" dirty="0">
                <a:solidFill>
                  <a:srgbClr val="0000FF"/>
                </a:solidFill>
              </a:rPr>
              <a:t>DATABASE</a:t>
            </a:r>
            <a:r>
              <a:rPr lang="en-IE" dirty="0"/>
              <a:t> [IF EXISTS] </a:t>
            </a:r>
            <a:r>
              <a:rPr lang="en-IE" i="1" dirty="0" err="1">
                <a:solidFill>
                  <a:schemeClr val="accent2">
                    <a:lumMod val="75000"/>
                  </a:schemeClr>
                </a:solidFill>
              </a:rPr>
              <a:t>database_name</a:t>
            </a:r>
            <a:r>
              <a:rPr lang="en-IE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E" dirty="0"/>
              <a:t>[RESTRICT|CASCADE];</a:t>
            </a:r>
            <a:br>
              <a:rPr lang="en-IE" dirty="0"/>
            </a:br>
            <a:endParaRPr lang="fr-FR" dirty="0"/>
          </a:p>
          <a:p>
            <a:r>
              <a:rPr lang="en-IE" b="1" dirty="0">
                <a:solidFill>
                  <a:srgbClr val="0000FF"/>
                </a:solidFill>
              </a:rPr>
              <a:t>CREATE</a:t>
            </a:r>
            <a:r>
              <a:rPr lang="en-IE" dirty="0"/>
              <a:t> [TEMPORARY] [EXTERNAL] </a:t>
            </a:r>
            <a:r>
              <a:rPr lang="en-IE" b="1" dirty="0">
                <a:solidFill>
                  <a:srgbClr val="0000FF"/>
                </a:solidFill>
              </a:rPr>
              <a:t>TABLE</a:t>
            </a:r>
            <a:r>
              <a:rPr lang="en-IE" dirty="0">
                <a:solidFill>
                  <a:srgbClr val="0000FF"/>
                </a:solidFill>
              </a:rPr>
              <a:t> </a:t>
            </a:r>
            <a:r>
              <a:rPr lang="en-IE" dirty="0"/>
              <a:t>[IF NOT EXISTS]</a:t>
            </a:r>
            <a:br>
              <a:rPr lang="en-IE" dirty="0"/>
            </a:br>
            <a:r>
              <a:rPr lang="en-IE" dirty="0"/>
              <a:t>[</a:t>
            </a:r>
            <a:r>
              <a:rPr lang="en-IE" i="1" dirty="0" err="1">
                <a:solidFill>
                  <a:srgbClr val="953735"/>
                </a:solidFill>
              </a:rPr>
              <a:t>db_name</a:t>
            </a:r>
            <a:r>
              <a:rPr lang="en-IE" dirty="0"/>
              <a:t>.]</a:t>
            </a:r>
            <a:r>
              <a:rPr lang="en-IE" i="1" dirty="0" err="1">
                <a:solidFill>
                  <a:srgbClr val="953735"/>
                </a:solidFill>
              </a:rPr>
              <a:t>table_name</a:t>
            </a:r>
            <a:r>
              <a:rPr lang="en-IE" dirty="0"/>
              <a:t> (</a:t>
            </a:r>
            <a:br>
              <a:rPr lang="en-IE" dirty="0"/>
            </a:br>
            <a:r>
              <a:rPr lang="en-IE" dirty="0"/>
              <a:t>	</a:t>
            </a:r>
            <a:r>
              <a:rPr lang="en-IE" i="1" dirty="0">
                <a:solidFill>
                  <a:srgbClr val="953735"/>
                </a:solidFill>
              </a:rPr>
              <a:t>col_name1</a:t>
            </a:r>
            <a:r>
              <a:rPr lang="en-IE" dirty="0"/>
              <a:t> data_type1</a:t>
            </a:r>
            <a:r>
              <a:rPr lang="en-IE" dirty="0">
                <a:solidFill>
                  <a:srgbClr val="953735"/>
                </a:solidFill>
              </a:rPr>
              <a:t> </a:t>
            </a:r>
            <a:r>
              <a:rPr lang="en-IE" dirty="0"/>
              <a:t>[COMMENT </a:t>
            </a:r>
            <a:r>
              <a:rPr lang="en-IE" i="1" dirty="0">
                <a:solidFill>
                  <a:schemeClr val="accent2">
                    <a:lumMod val="75000"/>
                  </a:schemeClr>
                </a:solidFill>
              </a:rPr>
              <a:t>col_comment1</a:t>
            </a:r>
            <a:r>
              <a:rPr lang="en-IE" dirty="0"/>
              <a:t>],</a:t>
            </a:r>
          </a:p>
          <a:p>
            <a:r>
              <a:rPr lang="en-IE" dirty="0"/>
              <a:t>	</a:t>
            </a:r>
            <a:r>
              <a:rPr lang="en-IE" i="1" dirty="0">
                <a:solidFill>
                  <a:srgbClr val="953735"/>
                </a:solidFill>
              </a:rPr>
              <a:t>col_name2</a:t>
            </a:r>
            <a:r>
              <a:rPr lang="en-IE" dirty="0"/>
              <a:t> data_type2</a:t>
            </a:r>
            <a:r>
              <a:rPr lang="en-IE" dirty="0">
                <a:solidFill>
                  <a:srgbClr val="953735"/>
                </a:solidFill>
              </a:rPr>
              <a:t> </a:t>
            </a:r>
            <a:r>
              <a:rPr lang="en-IE" dirty="0"/>
              <a:t>[COMMENT </a:t>
            </a:r>
            <a:r>
              <a:rPr lang="en-IE" i="1" dirty="0">
                <a:solidFill>
                  <a:schemeClr val="accent2">
                    <a:lumMod val="75000"/>
                  </a:schemeClr>
                </a:solidFill>
              </a:rPr>
              <a:t>col_comment2</a:t>
            </a:r>
            <a:r>
              <a:rPr lang="en-IE" dirty="0"/>
              <a:t>],</a:t>
            </a:r>
            <a:br>
              <a:rPr lang="en-IE" dirty="0"/>
            </a:br>
            <a:r>
              <a:rPr lang="en-IE" dirty="0"/>
              <a:t>	etc. );</a:t>
            </a:r>
          </a:p>
          <a:p>
            <a:endParaRPr lang="en-IE" dirty="0"/>
          </a:p>
          <a:p>
            <a:r>
              <a:rPr lang="en-IE" b="1" dirty="0">
                <a:solidFill>
                  <a:srgbClr val="0000FF"/>
                </a:solidFill>
              </a:rPr>
              <a:t>CREATE TABLE </a:t>
            </a:r>
            <a:r>
              <a:rPr lang="en-IE" i="1" dirty="0" err="1">
                <a:solidFill>
                  <a:srgbClr val="953735"/>
                </a:solidFill>
              </a:rPr>
              <a:t>table_name</a:t>
            </a:r>
            <a:r>
              <a:rPr lang="en-IE" dirty="0">
                <a:solidFill>
                  <a:srgbClr val="953735"/>
                </a:solidFill>
              </a:rPr>
              <a:t> </a:t>
            </a:r>
            <a:r>
              <a:rPr lang="en-IE" b="1" dirty="0">
                <a:solidFill>
                  <a:srgbClr val="0000FF"/>
                </a:solidFill>
              </a:rPr>
              <a:t>LIKE</a:t>
            </a:r>
            <a:r>
              <a:rPr lang="en-IE" dirty="0"/>
              <a:t> </a:t>
            </a:r>
            <a:r>
              <a:rPr lang="en-IE" i="1" dirty="0" err="1">
                <a:solidFill>
                  <a:srgbClr val="953735"/>
                </a:solidFill>
              </a:rPr>
              <a:t>existing_table</a:t>
            </a:r>
            <a:r>
              <a:rPr lang="en-IE" dirty="0"/>
              <a:t>;</a:t>
            </a:r>
            <a:br>
              <a:rPr lang="en-IE" dirty="0"/>
            </a:br>
            <a:endParaRPr lang="en-IE" dirty="0"/>
          </a:p>
          <a:p>
            <a:r>
              <a:rPr lang="en-IE" b="1" dirty="0">
                <a:solidFill>
                  <a:srgbClr val="0000FF"/>
                </a:solidFill>
              </a:rPr>
              <a:t>CREATE TABLE </a:t>
            </a:r>
            <a:r>
              <a:rPr lang="en-IE" i="1" dirty="0" err="1">
                <a:solidFill>
                  <a:srgbClr val="953735"/>
                </a:solidFill>
              </a:rPr>
              <a:t>table_name</a:t>
            </a:r>
            <a:r>
              <a:rPr lang="en-IE" dirty="0"/>
              <a:t> (…) </a:t>
            </a:r>
            <a:r>
              <a:rPr lang="en-IE" b="1" dirty="0">
                <a:solidFill>
                  <a:srgbClr val="0000FF"/>
                </a:solidFill>
              </a:rPr>
              <a:t>AS</a:t>
            </a:r>
            <a:r>
              <a:rPr lang="en-IE" dirty="0">
                <a:solidFill>
                  <a:srgbClr val="0000FF"/>
                </a:solidFill>
              </a:rPr>
              <a:t> </a:t>
            </a:r>
            <a:r>
              <a:rPr lang="en-IE" i="1" dirty="0" err="1">
                <a:solidFill>
                  <a:srgbClr val="953735"/>
                </a:solidFill>
              </a:rPr>
              <a:t>select_statement</a:t>
            </a:r>
            <a:r>
              <a:rPr lang="en-IE" dirty="0"/>
              <a:t>;</a:t>
            </a:r>
            <a:endParaRPr lang="en-IE" dirty="0"/>
          </a:p>
        </p:txBody>
      </p:sp>
      <p:sp>
        <p:nvSpPr>
          <p:cNvPr id="11" name="Rectangle 10"/>
          <p:cNvSpPr/>
          <p:nvPr/>
        </p:nvSpPr>
        <p:spPr>
          <a:xfrm>
            <a:off x="2537061" y="6497204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1200" dirty="0">
                <a:hlinkClick r:id="rId6"/>
              </a:rPr>
              <a:t>https://cwiki.apache.org/confluence/display/Hive/LanguageManual+</a:t>
            </a:r>
            <a:r>
              <a:rPr lang="en-IE" sz="1200" dirty="0" smtClean="0">
                <a:hlinkClick r:id="rId6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32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086646" y="2056190"/>
            <a:ext cx="77529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00FF"/>
                </a:solidFill>
              </a:rPr>
              <a:t>CREATE DATABASE </a:t>
            </a:r>
            <a:r>
              <a:rPr lang="fr-FR" sz="2000" dirty="0" err="1" smtClean="0">
                <a:solidFill>
                  <a:schemeClr val="accent2">
                    <a:lumMod val="75000"/>
                  </a:schemeClr>
                </a:solidFill>
              </a:rPr>
              <a:t>ensai</a:t>
            </a:r>
            <a:r>
              <a:rPr lang="fr-FR" sz="2000" dirty="0" smtClean="0"/>
              <a:t>;</a:t>
            </a:r>
          </a:p>
          <a:p>
            <a:endParaRPr lang="fr-FR" sz="2000" dirty="0" smtClean="0"/>
          </a:p>
          <a:p>
            <a:r>
              <a:rPr lang="fr-FR" sz="2000" b="1" dirty="0" smtClean="0">
                <a:solidFill>
                  <a:srgbClr val="0000FF"/>
                </a:solidFill>
              </a:rPr>
              <a:t>USE</a:t>
            </a:r>
            <a:r>
              <a:rPr lang="fr-FR" sz="2000" dirty="0" smtClean="0"/>
              <a:t> </a:t>
            </a:r>
            <a:r>
              <a:rPr lang="fr-FR" sz="2000" dirty="0" err="1" smtClean="0">
                <a:solidFill>
                  <a:srgbClr val="953735"/>
                </a:solidFill>
              </a:rPr>
              <a:t>ensai</a:t>
            </a:r>
            <a:r>
              <a:rPr lang="fr-FR" sz="2000" dirty="0" smtClean="0"/>
              <a:t>;</a:t>
            </a:r>
          </a:p>
          <a:p>
            <a:endParaRPr lang="fr-FR" sz="2000" dirty="0" smtClean="0"/>
          </a:p>
          <a:p>
            <a:r>
              <a:rPr lang="fr-FR" sz="2000" b="1" dirty="0" smtClean="0">
                <a:solidFill>
                  <a:srgbClr val="0000FF"/>
                </a:solidFill>
              </a:rPr>
              <a:t>CREATE TABLE </a:t>
            </a:r>
            <a:r>
              <a:rPr lang="fr-FR" sz="2000" dirty="0" err="1" smtClean="0">
                <a:solidFill>
                  <a:srgbClr val="953735"/>
                </a:solidFill>
              </a:rPr>
              <a:t>student</a:t>
            </a:r>
            <a:r>
              <a:rPr lang="fr-FR" sz="2000" dirty="0" smtClean="0">
                <a:solidFill>
                  <a:srgbClr val="953735"/>
                </a:solidFill>
              </a:rPr>
              <a:t> </a:t>
            </a:r>
            <a:r>
              <a:rPr lang="fr-FR" sz="2000" dirty="0" smtClean="0"/>
              <a:t>(</a:t>
            </a:r>
            <a:br>
              <a:rPr lang="fr-FR" sz="2000" dirty="0" smtClean="0"/>
            </a:br>
            <a:r>
              <a:rPr lang="fr-FR" sz="2000" dirty="0" smtClean="0"/>
              <a:t>	</a:t>
            </a:r>
            <a:r>
              <a:rPr lang="fr-FR" sz="2000" dirty="0" err="1" smtClean="0">
                <a:solidFill>
                  <a:srgbClr val="953735"/>
                </a:solidFill>
              </a:rPr>
              <a:t>name</a:t>
            </a:r>
            <a:r>
              <a:rPr lang="fr-FR" sz="2000" dirty="0" smtClean="0">
                <a:solidFill>
                  <a:srgbClr val="953735"/>
                </a:solidFill>
              </a:rPr>
              <a:t> </a:t>
            </a:r>
            <a:r>
              <a:rPr lang="fr-FR" sz="2000" dirty="0" smtClean="0"/>
              <a:t>STRING,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 smtClean="0"/>
              <a:t>	</a:t>
            </a:r>
            <a:r>
              <a:rPr lang="fr-FR" sz="2000" dirty="0" err="1" smtClean="0">
                <a:solidFill>
                  <a:srgbClr val="953735"/>
                </a:solidFill>
              </a:rPr>
              <a:t>gender</a:t>
            </a:r>
            <a:r>
              <a:rPr lang="fr-FR" sz="2000" dirty="0">
                <a:solidFill>
                  <a:srgbClr val="953735"/>
                </a:solidFill>
              </a:rPr>
              <a:t> </a:t>
            </a:r>
            <a:r>
              <a:rPr lang="fr-FR" sz="2000" dirty="0" smtClean="0"/>
              <a:t>STRING,</a:t>
            </a:r>
            <a:br>
              <a:rPr lang="fr-FR" sz="2000" dirty="0" smtClean="0"/>
            </a:br>
            <a:r>
              <a:rPr lang="fr-FR" sz="2000" dirty="0" smtClean="0"/>
              <a:t>	</a:t>
            </a:r>
            <a:r>
              <a:rPr lang="fr-FR" sz="2000" dirty="0" err="1" smtClean="0">
                <a:solidFill>
                  <a:srgbClr val="953735"/>
                </a:solidFill>
              </a:rPr>
              <a:t>age</a:t>
            </a:r>
            <a:r>
              <a:rPr lang="fr-FR" sz="2000" dirty="0" smtClean="0">
                <a:solidFill>
                  <a:srgbClr val="953735"/>
                </a:solidFill>
              </a:rPr>
              <a:t> </a:t>
            </a:r>
            <a:r>
              <a:rPr lang="fr-FR" sz="2000" dirty="0" smtClean="0"/>
              <a:t>INT,</a:t>
            </a:r>
          </a:p>
          <a:p>
            <a:r>
              <a:rPr lang="fr-FR" sz="2000" dirty="0"/>
              <a:t>	</a:t>
            </a:r>
            <a:r>
              <a:rPr lang="fr-FR" sz="2000" dirty="0" smtClean="0">
                <a:solidFill>
                  <a:srgbClr val="953735"/>
                </a:solidFill>
              </a:rPr>
              <a:t>emails</a:t>
            </a:r>
            <a:r>
              <a:rPr lang="fr-FR" sz="2000" dirty="0" smtClean="0"/>
              <a:t> ARRAY&lt;STRING&gt;,</a:t>
            </a:r>
          </a:p>
          <a:p>
            <a:r>
              <a:rPr lang="fr-FR" sz="2000" dirty="0"/>
              <a:t>	</a:t>
            </a:r>
            <a:r>
              <a:rPr lang="fr-FR" sz="2000" dirty="0" smtClean="0">
                <a:solidFill>
                  <a:srgbClr val="953735"/>
                </a:solidFill>
              </a:rPr>
              <a:t>location</a:t>
            </a:r>
            <a:r>
              <a:rPr lang="fr-FR" sz="2000" dirty="0" smtClean="0"/>
              <a:t> STRUCT&lt;</a:t>
            </a:r>
            <a:r>
              <a:rPr lang="fr-FR" sz="2000" dirty="0" err="1" smtClean="0">
                <a:solidFill>
                  <a:srgbClr val="953735"/>
                </a:solidFill>
              </a:rPr>
              <a:t>country</a:t>
            </a:r>
            <a:r>
              <a:rPr lang="fr-FR" sz="2000" dirty="0" err="1" smtClean="0"/>
              <a:t>:STRING</a:t>
            </a:r>
            <a:r>
              <a:rPr lang="fr-FR" sz="2000" dirty="0" smtClean="0"/>
              <a:t>, </a:t>
            </a:r>
            <a:r>
              <a:rPr lang="fr-FR" sz="2000" dirty="0" err="1" smtClean="0">
                <a:solidFill>
                  <a:srgbClr val="953735"/>
                </a:solidFill>
              </a:rPr>
              <a:t>region</a:t>
            </a:r>
            <a:r>
              <a:rPr lang="fr-FR" sz="2000" dirty="0" err="1" smtClean="0"/>
              <a:t>:STRING</a:t>
            </a:r>
            <a:r>
              <a:rPr lang="fr-FR" sz="2000" dirty="0" smtClean="0"/>
              <a:t>, </a:t>
            </a:r>
            <a:r>
              <a:rPr lang="fr-FR" sz="2000" dirty="0" err="1" smtClean="0">
                <a:solidFill>
                  <a:schemeClr val="accent2">
                    <a:lumMod val="75000"/>
                  </a:schemeClr>
                </a:solidFill>
              </a:rPr>
              <a:t>zip</a:t>
            </a:r>
            <a:r>
              <a:rPr lang="fr-FR" sz="2000" dirty="0" err="1" smtClean="0"/>
              <a:t>:STRING</a:t>
            </a:r>
            <a:r>
              <a:rPr lang="fr-FR" sz="2000" dirty="0" smtClean="0"/>
              <a:t>&gt; </a:t>
            </a:r>
          </a:p>
          <a:p>
            <a:r>
              <a:rPr lang="fr-FR" sz="2000" dirty="0" smtClean="0"/>
              <a:t>      );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80037" y="1437248"/>
            <a:ext cx="3583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1 : Créer les tables Hive</a:t>
            </a:r>
            <a:endParaRPr lang="en-IE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2537061" y="6497204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1200" dirty="0">
                <a:hlinkClick r:id="rId6"/>
              </a:rPr>
              <a:t>https://cwiki.apache.org/confluence/display/Hive/LanguageManual+</a:t>
            </a:r>
            <a:r>
              <a:rPr lang="en-IE" sz="1200" dirty="0" smtClean="0">
                <a:hlinkClick r:id="rId6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33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3162706" y="4964620"/>
            <a:ext cx="1682161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E" sz="2000" dirty="0" smtClean="0"/>
              <a:t>BOOLEAN</a:t>
            </a:r>
          </a:p>
          <a:p>
            <a:r>
              <a:rPr lang="en-IE" sz="2000" dirty="0" smtClean="0"/>
              <a:t>BINARY</a:t>
            </a:r>
            <a:endParaRPr lang="en-IE" sz="2000" dirty="0"/>
          </a:p>
        </p:txBody>
      </p:sp>
      <p:sp>
        <p:nvSpPr>
          <p:cNvPr id="13" name="Rectangle 12"/>
          <p:cNvSpPr/>
          <p:nvPr/>
        </p:nvSpPr>
        <p:spPr>
          <a:xfrm>
            <a:off x="2537061" y="6497204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E" sz="1200" dirty="0">
                <a:hlinkClick r:id="rId6"/>
              </a:rPr>
              <a:t>https://cwiki.apache.org/confluence/display/Hive/LanguageManual+</a:t>
            </a:r>
            <a:r>
              <a:rPr lang="en-IE" sz="1200" dirty="0" smtClean="0">
                <a:hlinkClick r:id="rId6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  <p:sp>
        <p:nvSpPr>
          <p:cNvPr id="14" name="Rectangle 13"/>
          <p:cNvSpPr/>
          <p:nvPr/>
        </p:nvSpPr>
        <p:spPr>
          <a:xfrm>
            <a:off x="280905" y="2964352"/>
            <a:ext cx="2879699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E" sz="2000" dirty="0"/>
              <a:t>TINYINT</a:t>
            </a:r>
          </a:p>
          <a:p>
            <a:r>
              <a:rPr lang="en-IE" sz="2000" dirty="0"/>
              <a:t>SMALLINT</a:t>
            </a:r>
          </a:p>
          <a:p>
            <a:r>
              <a:rPr lang="en-IE" sz="2000" dirty="0"/>
              <a:t>INT</a:t>
            </a:r>
          </a:p>
          <a:p>
            <a:r>
              <a:rPr lang="en-IE" sz="2000" dirty="0"/>
              <a:t>BIGINT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0051" y="4334698"/>
            <a:ext cx="2879699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E" sz="2000" dirty="0"/>
              <a:t>FLOAT</a:t>
            </a:r>
          </a:p>
          <a:p>
            <a:r>
              <a:rPr lang="en-IE" sz="2000" dirty="0"/>
              <a:t>DOUBLE</a:t>
            </a:r>
          </a:p>
          <a:p>
            <a:r>
              <a:rPr lang="en-IE" sz="2000" dirty="0"/>
              <a:t>DECIMAL</a:t>
            </a:r>
          </a:p>
          <a:p>
            <a:r>
              <a:rPr lang="en-IE" sz="2000" dirty="0"/>
              <a:t>DECIMAL(precision, scale)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61963" y="3037260"/>
            <a:ext cx="1682161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E" sz="2000" dirty="0"/>
              <a:t> STRING</a:t>
            </a:r>
          </a:p>
          <a:p>
            <a:r>
              <a:rPr lang="en-IE" sz="2000" dirty="0"/>
              <a:t>VARCHAR</a:t>
            </a:r>
          </a:p>
          <a:p>
            <a:r>
              <a:rPr lang="en-IE" sz="2000" dirty="0"/>
              <a:t>CHAR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63449" y="4126995"/>
            <a:ext cx="1682161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E" sz="2000" dirty="0"/>
              <a:t>TIMESTAMP</a:t>
            </a:r>
          </a:p>
          <a:p>
            <a:r>
              <a:rPr lang="en-IE" sz="2000" dirty="0"/>
              <a:t>DATE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0762" y="1874237"/>
            <a:ext cx="8843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</a:t>
            </a:r>
            <a:r>
              <a:rPr lang="en-IE" dirty="0"/>
              <a:t> [TEMPORARY] [EXTERNAL] </a:t>
            </a:r>
            <a:r>
              <a:rPr lang="en-IE" b="1" dirty="0">
                <a:solidFill>
                  <a:srgbClr val="0000FF"/>
                </a:solidFill>
              </a:rPr>
              <a:t>TABLE</a:t>
            </a:r>
            <a:r>
              <a:rPr lang="en-IE" dirty="0">
                <a:solidFill>
                  <a:srgbClr val="0000FF"/>
                </a:solidFill>
              </a:rPr>
              <a:t> </a:t>
            </a:r>
            <a:r>
              <a:rPr lang="en-IE" dirty="0"/>
              <a:t>[IF NOT EXISTS</a:t>
            </a:r>
            <a:r>
              <a:rPr lang="en-IE" dirty="0" smtClean="0"/>
              <a:t>] [</a:t>
            </a:r>
            <a:r>
              <a:rPr lang="en-IE" i="1" dirty="0">
                <a:solidFill>
                  <a:srgbClr val="953735"/>
                </a:solidFill>
              </a:rPr>
              <a:t>db_name</a:t>
            </a:r>
            <a:r>
              <a:rPr lang="en-IE" dirty="0"/>
              <a:t>.]</a:t>
            </a:r>
            <a:r>
              <a:rPr lang="en-IE" i="1" dirty="0">
                <a:solidFill>
                  <a:srgbClr val="953735"/>
                </a:solidFill>
              </a:rPr>
              <a:t>table_name</a:t>
            </a:r>
            <a:r>
              <a:rPr lang="en-IE" dirty="0"/>
              <a:t> (</a:t>
            </a:r>
            <a:br>
              <a:rPr lang="en-IE" dirty="0"/>
            </a:br>
            <a:r>
              <a:rPr lang="en-IE" dirty="0"/>
              <a:t>	</a:t>
            </a:r>
            <a:r>
              <a:rPr lang="en-IE" i="1" dirty="0">
                <a:solidFill>
                  <a:srgbClr val="953735"/>
                </a:solidFill>
              </a:rPr>
              <a:t>col_name1</a:t>
            </a:r>
            <a:r>
              <a:rPr lang="en-IE" dirty="0"/>
              <a:t> data_type1</a:t>
            </a:r>
            <a:r>
              <a:rPr lang="en-IE" dirty="0">
                <a:solidFill>
                  <a:srgbClr val="953735"/>
                </a:solidFill>
              </a:rPr>
              <a:t> </a:t>
            </a:r>
            <a:r>
              <a:rPr lang="en-IE" dirty="0"/>
              <a:t>[COMMENT </a:t>
            </a:r>
            <a:r>
              <a:rPr lang="en-IE" i="1" dirty="0">
                <a:solidFill>
                  <a:schemeClr val="accent2">
                    <a:lumMod val="75000"/>
                  </a:schemeClr>
                </a:solidFill>
              </a:rPr>
              <a:t>col_comment1</a:t>
            </a:r>
            <a:r>
              <a:rPr lang="en-IE" dirty="0"/>
              <a:t>],</a:t>
            </a:r>
          </a:p>
          <a:p>
            <a:r>
              <a:rPr lang="en-IE" dirty="0"/>
              <a:t>	</a:t>
            </a:r>
            <a:r>
              <a:rPr lang="en-IE" i="1" dirty="0">
                <a:solidFill>
                  <a:srgbClr val="953735"/>
                </a:solidFill>
              </a:rPr>
              <a:t>col_name2</a:t>
            </a:r>
            <a:r>
              <a:rPr lang="en-IE" dirty="0"/>
              <a:t> data_type2</a:t>
            </a:r>
            <a:r>
              <a:rPr lang="en-IE" dirty="0">
                <a:solidFill>
                  <a:srgbClr val="953735"/>
                </a:solidFill>
              </a:rPr>
              <a:t> </a:t>
            </a:r>
            <a:r>
              <a:rPr lang="en-IE" dirty="0"/>
              <a:t>[COMMENT </a:t>
            </a:r>
            <a:r>
              <a:rPr lang="en-IE" i="1" dirty="0">
                <a:solidFill>
                  <a:schemeClr val="accent2">
                    <a:lumMod val="75000"/>
                  </a:schemeClr>
                </a:solidFill>
              </a:rPr>
              <a:t>col_comment2</a:t>
            </a:r>
            <a:r>
              <a:rPr lang="en-IE" dirty="0"/>
              <a:t>],</a:t>
            </a:r>
            <a:br>
              <a:rPr lang="en-IE" dirty="0"/>
            </a:br>
            <a:r>
              <a:rPr lang="en-IE" dirty="0"/>
              <a:t>	etc. );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49450" y="3105458"/>
            <a:ext cx="2519219" cy="415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 smtClean="0"/>
              <a:t>ARRAY </a:t>
            </a:r>
            <a:r>
              <a:rPr lang="en-IE" sz="2000" dirty="0"/>
              <a:t>&lt; data_type </a:t>
            </a:r>
            <a:r>
              <a:rPr lang="en-IE" sz="2000" dirty="0" smtClean="0"/>
              <a:t>&gt;</a:t>
            </a:r>
            <a:endParaRPr lang="en-IE" sz="2000" dirty="0"/>
          </a:p>
        </p:txBody>
      </p:sp>
      <p:sp>
        <p:nvSpPr>
          <p:cNvPr id="20" name="Rectangle 19"/>
          <p:cNvSpPr/>
          <p:nvPr/>
        </p:nvSpPr>
        <p:spPr>
          <a:xfrm>
            <a:off x="4849450" y="538097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2000" dirty="0" smtClean="0"/>
              <a:t>UNIONTYPE </a:t>
            </a:r>
            <a:r>
              <a:rPr lang="en-IE" sz="2000" dirty="0"/>
              <a:t>&lt; data_type, data_type, ... &gt;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49450" y="3587928"/>
            <a:ext cx="3821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000" dirty="0"/>
              <a:t>MAP &lt; primitive_type, data_type &gt;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49450" y="406688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sz="2000" dirty="0"/>
              <a:t>STRUCT </a:t>
            </a:r>
            <a:r>
              <a:rPr lang="en-IE" sz="2000" dirty="0" smtClean="0"/>
              <a:t>&lt;</a:t>
            </a:r>
          </a:p>
          <a:p>
            <a:r>
              <a:rPr lang="en-IE" sz="2000" dirty="0" smtClean="0"/>
              <a:t>        col_name </a:t>
            </a:r>
            <a:r>
              <a:rPr lang="en-IE" sz="2000" dirty="0"/>
              <a:t>: </a:t>
            </a:r>
            <a:r>
              <a:rPr lang="en-IE" sz="2000" dirty="0" smtClean="0"/>
              <a:t>data_type,</a:t>
            </a:r>
          </a:p>
          <a:p>
            <a:r>
              <a:rPr lang="en-IE" sz="2000" dirty="0"/>
              <a:t> </a:t>
            </a:r>
            <a:r>
              <a:rPr lang="en-IE" sz="2000" dirty="0" smtClean="0"/>
              <a:t>       col_name </a:t>
            </a:r>
            <a:r>
              <a:rPr lang="en-IE" sz="2000" dirty="0"/>
              <a:t>: data_type</a:t>
            </a:r>
            <a:r>
              <a:rPr lang="en-IE" sz="2000" dirty="0" smtClean="0"/>
              <a:t>,</a:t>
            </a:r>
          </a:p>
          <a:p>
            <a:r>
              <a:rPr lang="en-IE" sz="2000" dirty="0" smtClean="0"/>
              <a:t>        etc.     &gt;</a:t>
            </a:r>
            <a:endParaRPr lang="en-IE" sz="20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380037" y="1437248"/>
            <a:ext cx="3583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1 : Créer les tables Hive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1844339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34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78328" y="2588501"/>
            <a:ext cx="87873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 smtClean="0"/>
              <a:t>Exercice </a:t>
            </a:r>
            <a:r>
              <a:rPr lang="fr-FR" sz="5400" b="1" dirty="0"/>
              <a:t>2 </a:t>
            </a:r>
            <a:r>
              <a:rPr lang="fr-FR" sz="5400" b="1" dirty="0" smtClean="0"/>
              <a:t>:</a:t>
            </a:r>
          </a:p>
          <a:p>
            <a:pPr algn="ctr"/>
            <a:r>
              <a:rPr lang="fr-FR" sz="5400" b="1" dirty="0" smtClean="0"/>
              <a:t>Importer </a:t>
            </a:r>
            <a:r>
              <a:rPr lang="fr-FR" sz="5400" b="1" dirty="0"/>
              <a:t>les données avec Pig</a:t>
            </a:r>
            <a:endParaRPr lang="en-IE" sz="5400" b="1" dirty="0"/>
          </a:p>
        </p:txBody>
      </p:sp>
    </p:spTree>
    <p:extLst>
      <p:ext uri="{BB962C8B-B14F-4D97-AF65-F5344CB8AC3E}">
        <p14:creationId xmlns:p14="http://schemas.microsoft.com/office/powerpoint/2010/main" val="2527144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35</a:t>
            </a:fld>
            <a:endParaRPr lang="en-IE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683322" y="2356682"/>
            <a:ext cx="73721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sz="2400" dirty="0" smtClean="0"/>
              <a:t>= </a:t>
            </a:r>
            <a:r>
              <a:rPr lang="en-IE" sz="2400" b="1" dirty="0" smtClean="0">
                <a:solidFill>
                  <a:srgbClr val="0070C0"/>
                </a:solidFill>
              </a:rPr>
              <a:t>LOAD</a:t>
            </a:r>
            <a:r>
              <a:rPr lang="en-IE" sz="2400" dirty="0" smtClean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‘student'</a:t>
            </a:r>
            <a:r>
              <a:rPr lang="en-IE" sz="2400" dirty="0" smtClean="0"/>
              <a:t> </a:t>
            </a:r>
            <a:r>
              <a:rPr lang="en-IE" sz="2400" b="1" dirty="0" smtClean="0">
                <a:solidFill>
                  <a:srgbClr val="0070C0"/>
                </a:solidFill>
              </a:rPr>
              <a:t>USING</a:t>
            </a:r>
            <a:r>
              <a:rPr lang="en-IE" sz="2400" dirty="0" smtClean="0"/>
              <a:t> </a:t>
            </a:r>
            <a:r>
              <a:rPr lang="en-IE" sz="2400" dirty="0" err="1" smtClean="0"/>
              <a:t>PigStorage</a:t>
            </a:r>
            <a:r>
              <a:rPr lang="en-IE" sz="2400" dirty="0" smtClean="0"/>
              <a:t>(‘;’)</a:t>
            </a:r>
            <a:br>
              <a:rPr lang="en-IE" sz="2400" dirty="0" smtClean="0"/>
            </a:br>
            <a:r>
              <a:rPr lang="en-IE" sz="2400" dirty="0" smtClean="0"/>
              <a:t>	</a:t>
            </a:r>
            <a:r>
              <a:rPr lang="en-IE" sz="2400" b="1" dirty="0" smtClean="0">
                <a:solidFill>
                  <a:srgbClr val="0070C0"/>
                </a:solidFill>
              </a:rPr>
              <a:t>AS</a:t>
            </a:r>
            <a:r>
              <a:rPr lang="en-IE" sz="2400" dirty="0" smtClean="0"/>
              <a:t> (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name</a:t>
            </a:r>
            <a:r>
              <a:rPr lang="en-IE" sz="2400" dirty="0" smtClean="0"/>
              <a:t>: </a:t>
            </a:r>
            <a:r>
              <a:rPr lang="en-IE" sz="2400" dirty="0" err="1" smtClean="0"/>
              <a:t>chararray</a:t>
            </a:r>
            <a:r>
              <a:rPr lang="en-IE" sz="2400" dirty="0" smtClean="0"/>
              <a:t>,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gender</a:t>
            </a:r>
            <a:r>
              <a:rPr lang="en-IE" sz="2400" dirty="0" smtClean="0"/>
              <a:t>: </a:t>
            </a:r>
            <a:r>
              <a:rPr lang="en-IE" sz="2400" dirty="0" err="1" smtClean="0"/>
              <a:t>chararray</a:t>
            </a:r>
            <a:r>
              <a:rPr lang="en-IE" sz="2400" dirty="0" smtClean="0"/>
              <a:t>,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sz="2400" dirty="0" smtClean="0"/>
              <a:t>: </a:t>
            </a:r>
            <a:r>
              <a:rPr lang="en-IE" sz="2400" dirty="0" err="1" smtClean="0"/>
              <a:t>int</a:t>
            </a:r>
            <a:r>
              <a:rPr lang="en-IE" sz="2400" dirty="0" smtClean="0"/>
              <a:t>);</a:t>
            </a:r>
          </a:p>
          <a:p>
            <a:endParaRPr lang="en-IE" sz="2400" dirty="0" smtClean="0"/>
          </a:p>
          <a:p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sz="2400" dirty="0" smtClean="0"/>
              <a:t>= </a:t>
            </a:r>
            <a:r>
              <a:rPr lang="en-IE" sz="2400" b="1" dirty="0">
                <a:solidFill>
                  <a:srgbClr val="0070C0"/>
                </a:solidFill>
              </a:rPr>
              <a:t>FILTER</a:t>
            </a:r>
            <a:r>
              <a:rPr lang="en-IE" sz="2400" dirty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sz="2400" b="1" dirty="0" smtClean="0">
                <a:solidFill>
                  <a:srgbClr val="0070C0"/>
                </a:solidFill>
              </a:rPr>
              <a:t>BY</a:t>
            </a:r>
            <a:r>
              <a:rPr lang="en-IE" sz="2400" dirty="0" smtClean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sz="2400" dirty="0" smtClean="0"/>
              <a:t> &gt; 20 AND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gender</a:t>
            </a:r>
            <a:r>
              <a:rPr lang="en-IE" sz="2400" dirty="0" smtClean="0"/>
              <a:t> == ‘Homme’;</a:t>
            </a:r>
          </a:p>
          <a:p>
            <a:endParaRPr lang="en-IE" sz="2400" dirty="0"/>
          </a:p>
          <a:p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sz="2400" dirty="0"/>
              <a:t>= </a:t>
            </a:r>
            <a:r>
              <a:rPr lang="en-IE" sz="2400" b="1" dirty="0">
                <a:solidFill>
                  <a:srgbClr val="0070C0"/>
                </a:solidFill>
              </a:rPr>
              <a:t>LIMIT</a:t>
            </a:r>
            <a:r>
              <a:rPr lang="en-IE" sz="2400" dirty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sz="2400" dirty="0" smtClean="0"/>
              <a:t>10</a:t>
            </a:r>
            <a:r>
              <a:rPr lang="en-IE" sz="2400" dirty="0" smtClean="0"/>
              <a:t>;</a:t>
            </a:r>
          </a:p>
          <a:p>
            <a:endParaRPr lang="fr-FR" sz="2400" dirty="0"/>
          </a:p>
          <a:p>
            <a:r>
              <a:rPr lang="en-IE" sz="2400" b="1" dirty="0">
                <a:solidFill>
                  <a:srgbClr val="0070C0"/>
                </a:solidFill>
              </a:rPr>
              <a:t>STORE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sz="2400" b="1" dirty="0">
                <a:solidFill>
                  <a:srgbClr val="0070C0"/>
                </a:solidFill>
              </a:rPr>
              <a:t>INTO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'output</a:t>
            </a:r>
            <a:r>
              <a:rPr lang="en-IE" sz="2400" dirty="0"/>
              <a:t>' </a:t>
            </a:r>
            <a:r>
              <a:rPr lang="en-IE" sz="2400" b="1" dirty="0">
                <a:solidFill>
                  <a:srgbClr val="0070C0"/>
                </a:solidFill>
              </a:rPr>
              <a:t>USING</a:t>
            </a:r>
            <a:r>
              <a:rPr lang="en-IE" sz="2400" dirty="0"/>
              <a:t> </a:t>
            </a:r>
            <a:r>
              <a:rPr lang="en-IE" sz="2400" dirty="0" err="1"/>
              <a:t>PigStorage</a:t>
            </a:r>
            <a:r>
              <a:rPr lang="en-IE" sz="2400" dirty="0" smtClean="0"/>
              <a:t>(‘;’);</a:t>
            </a:r>
            <a:endParaRPr lang="en-IE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20980078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36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-1" y="1965902"/>
            <a:ext cx="914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= </a:t>
            </a:r>
            <a:r>
              <a:rPr lang="en-IE" sz="2000" b="1" dirty="0" smtClean="0">
                <a:solidFill>
                  <a:srgbClr val="0070C0"/>
                </a:solidFill>
              </a:rPr>
              <a:t>LOAD</a:t>
            </a:r>
            <a:r>
              <a:rPr lang="en-IE" sz="2000" dirty="0" smtClean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'data'</a:t>
            </a:r>
            <a:r>
              <a:rPr lang="en-IE" sz="2000" dirty="0"/>
              <a:t> [</a:t>
            </a:r>
            <a:r>
              <a:rPr lang="en-IE" sz="2000" b="1" dirty="0">
                <a:solidFill>
                  <a:srgbClr val="0070C0"/>
                </a:solidFill>
              </a:rPr>
              <a:t>USING</a:t>
            </a:r>
            <a:r>
              <a:rPr lang="en-IE" sz="2000" dirty="0"/>
              <a:t> function] [</a:t>
            </a:r>
            <a:r>
              <a:rPr lang="en-IE" sz="2000" b="1" dirty="0">
                <a:solidFill>
                  <a:srgbClr val="0070C0"/>
                </a:solidFill>
              </a:rPr>
              <a:t>AS</a:t>
            </a:r>
            <a:r>
              <a:rPr lang="en-IE" sz="2000" dirty="0"/>
              <a:t> schema];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5067" y="2584917"/>
            <a:ext cx="7613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smtClean="0"/>
              <a:t>'data'</a:t>
            </a:r>
            <a:r>
              <a:rPr lang="en-IE" u="dotted" dirty="0"/>
              <a:t>		</a:t>
            </a:r>
            <a:r>
              <a:rPr lang="en-IE" dirty="0" smtClean="0"/>
              <a:t>The </a:t>
            </a:r>
            <a:r>
              <a:rPr lang="en-IE" dirty="0"/>
              <a:t>name of the file or directory, in single quotes.</a:t>
            </a:r>
          </a:p>
          <a:p>
            <a:r>
              <a:rPr lang="en-IE" dirty="0" smtClean="0"/>
              <a:t>USING</a:t>
            </a:r>
            <a:r>
              <a:rPr lang="en-IE" u="dotted" dirty="0"/>
              <a:t>		</a:t>
            </a:r>
            <a:r>
              <a:rPr lang="en-IE" dirty="0" smtClean="0"/>
              <a:t>Keyword</a:t>
            </a:r>
            <a:r>
              <a:rPr lang="en-IE" dirty="0"/>
              <a:t>.</a:t>
            </a:r>
          </a:p>
          <a:p>
            <a:r>
              <a:rPr lang="en-IE" dirty="0"/>
              <a:t>function</a:t>
            </a:r>
            <a:r>
              <a:rPr lang="en-IE" u="dotted" dirty="0"/>
              <a:t>		</a:t>
            </a:r>
            <a:r>
              <a:rPr lang="en-IE" dirty="0"/>
              <a:t>The load </a:t>
            </a:r>
            <a:r>
              <a:rPr lang="en-IE" dirty="0" smtClean="0"/>
              <a:t>function.</a:t>
            </a:r>
          </a:p>
          <a:p>
            <a:r>
              <a:rPr lang="en-IE" dirty="0" smtClean="0"/>
              <a:t>schema</a:t>
            </a:r>
            <a:r>
              <a:rPr lang="en-IE" u="dotted" dirty="0"/>
              <a:t>		</a:t>
            </a:r>
            <a:r>
              <a:rPr lang="en-IE" dirty="0" smtClean="0"/>
              <a:t>A </a:t>
            </a:r>
            <a:r>
              <a:rPr lang="en-IE" dirty="0"/>
              <a:t>schema using the AS keyword, enclosed in parentheses</a:t>
            </a:r>
            <a:r>
              <a:rPr lang="en-IE" dirty="0" smtClean="0"/>
              <a:t>.</a:t>
            </a:r>
            <a:endParaRPr lang="en-IE" dirty="0"/>
          </a:p>
        </p:txBody>
      </p:sp>
      <p:sp>
        <p:nvSpPr>
          <p:cNvPr id="13" name="Rectangle 12"/>
          <p:cNvSpPr/>
          <p:nvPr/>
        </p:nvSpPr>
        <p:spPr>
          <a:xfrm>
            <a:off x="2382385" y="3853029"/>
            <a:ext cx="3568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 err="1" smtClean="0"/>
              <a:t>Function</a:t>
            </a:r>
            <a:r>
              <a:rPr lang="fr-FR" b="1" u="sng" dirty="0" smtClean="0"/>
              <a:t> :</a:t>
            </a:r>
            <a:endParaRPr lang="en-IE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 smtClean="0"/>
              <a:t>BinStorage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JsonLoader</a:t>
            </a:r>
            <a:r>
              <a:rPr lang="en-IE" b="1" dirty="0"/>
              <a:t>, </a:t>
            </a:r>
            <a:r>
              <a:rPr lang="en-IE" b="1" dirty="0" err="1"/>
              <a:t>JsonStorage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PigDump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PigStorage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TextLoader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HBaseStorage</a:t>
            </a:r>
            <a:endParaRPr lang="en-I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b="1" dirty="0" err="1"/>
              <a:t>HCatLoder</a:t>
            </a:r>
            <a:r>
              <a:rPr lang="en-IE" b="1" dirty="0"/>
              <a:t>/</a:t>
            </a:r>
            <a:r>
              <a:rPr lang="en-IE" b="1" dirty="0" err="1"/>
              <a:t>HCatStorer</a:t>
            </a:r>
            <a:endParaRPr lang="en-IE" b="1" dirty="0"/>
          </a:p>
        </p:txBody>
      </p:sp>
      <p:sp>
        <p:nvSpPr>
          <p:cNvPr id="14" name="Rectangle 13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6"/>
              </a:rPr>
              <a:t>http://</a:t>
            </a:r>
            <a:r>
              <a:rPr lang="en-IE" sz="1400" i="1" dirty="0" smtClean="0">
                <a:hlinkClick r:id="rId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</p:spTree>
    <p:extLst>
      <p:ext uri="{BB962C8B-B14F-4D97-AF65-F5344CB8AC3E}">
        <p14:creationId xmlns:p14="http://schemas.microsoft.com/office/powerpoint/2010/main" val="725638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37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812734" y="4441856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sz="2000" dirty="0" smtClean="0"/>
              <a:t>BOOLEAN</a:t>
            </a:r>
          </a:p>
          <a:p>
            <a:r>
              <a:rPr lang="en-IE" sz="2000" dirty="0" smtClean="0"/>
              <a:t>BYTEARRAY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983682" y="2315413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sz="2000" dirty="0" smtClean="0"/>
              <a:t>INT</a:t>
            </a:r>
            <a:endParaRPr lang="en-IE" sz="2000" dirty="0"/>
          </a:p>
          <a:p>
            <a:r>
              <a:rPr lang="en-IE" sz="2000" dirty="0" smtClean="0"/>
              <a:t>LONG</a:t>
            </a:r>
          </a:p>
          <a:p>
            <a:r>
              <a:rPr lang="fr-FR" sz="2000" dirty="0" smtClean="0"/>
              <a:t>BIGINTEGER</a:t>
            </a:r>
            <a:endParaRPr lang="en-IE" sz="2000" dirty="0"/>
          </a:p>
        </p:txBody>
      </p:sp>
      <p:sp>
        <p:nvSpPr>
          <p:cNvPr id="13" name="Rectangle 12"/>
          <p:cNvSpPr/>
          <p:nvPr/>
        </p:nvSpPr>
        <p:spPr>
          <a:xfrm>
            <a:off x="983682" y="3687128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sz="2000" dirty="0"/>
              <a:t>FLOAT</a:t>
            </a:r>
          </a:p>
          <a:p>
            <a:r>
              <a:rPr lang="en-IE" sz="2000" dirty="0" smtClean="0"/>
              <a:t>DOUBLE</a:t>
            </a:r>
          </a:p>
          <a:p>
            <a:r>
              <a:rPr lang="fr-FR" sz="2000" dirty="0" smtClean="0"/>
              <a:t>BIGDECIMAL</a:t>
            </a:r>
            <a:endParaRPr lang="en-IE" sz="2000" dirty="0"/>
          </a:p>
        </p:txBody>
      </p:sp>
      <p:sp>
        <p:nvSpPr>
          <p:cNvPr id="14" name="Rectangle 13"/>
          <p:cNvSpPr/>
          <p:nvPr/>
        </p:nvSpPr>
        <p:spPr>
          <a:xfrm>
            <a:off x="3812735" y="1909021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fr-FR" sz="2000" dirty="0" smtClean="0"/>
              <a:t>CHARARRAY</a:t>
            </a:r>
            <a:endParaRPr lang="en-IE" sz="2000" dirty="0"/>
          </a:p>
        </p:txBody>
      </p:sp>
      <p:sp>
        <p:nvSpPr>
          <p:cNvPr id="15" name="Rectangle 14"/>
          <p:cNvSpPr/>
          <p:nvPr/>
        </p:nvSpPr>
        <p:spPr>
          <a:xfrm>
            <a:off x="3812734" y="3175438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sz="2000" dirty="0" smtClean="0"/>
              <a:t>DATETIME</a:t>
            </a:r>
            <a:endParaRPr lang="en-IE" sz="2000" dirty="0"/>
          </a:p>
        </p:txBody>
      </p:sp>
      <p:sp>
        <p:nvSpPr>
          <p:cNvPr id="16" name="Rectangle 15"/>
          <p:cNvSpPr/>
          <p:nvPr/>
        </p:nvSpPr>
        <p:spPr>
          <a:xfrm>
            <a:off x="6641787" y="1909021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sz="2000" dirty="0" smtClean="0"/>
              <a:t>TUPLE</a:t>
            </a:r>
            <a:endParaRPr lang="en-IE" sz="2000" dirty="0"/>
          </a:p>
        </p:txBody>
      </p:sp>
      <p:sp>
        <p:nvSpPr>
          <p:cNvPr id="17" name="Rectangle 16"/>
          <p:cNvSpPr/>
          <p:nvPr/>
        </p:nvSpPr>
        <p:spPr>
          <a:xfrm>
            <a:off x="6641787" y="4441856"/>
            <a:ext cx="1800000" cy="108000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IE" dirty="0" smtClean="0"/>
              <a:t>BAG</a:t>
            </a:r>
            <a:endParaRPr lang="en-IE" dirty="0"/>
          </a:p>
        </p:txBody>
      </p:sp>
      <p:sp>
        <p:nvSpPr>
          <p:cNvPr id="18" name="Rectangle 17"/>
          <p:cNvSpPr/>
          <p:nvPr/>
        </p:nvSpPr>
        <p:spPr>
          <a:xfrm>
            <a:off x="6641787" y="3175439"/>
            <a:ext cx="1800000" cy="10800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E" dirty="0" smtClean="0"/>
              <a:t>MAP</a:t>
            </a:r>
            <a:endParaRPr lang="en-IE" dirty="0"/>
          </a:p>
        </p:txBody>
      </p:sp>
      <p:sp>
        <p:nvSpPr>
          <p:cNvPr id="19" name="Rectangle 18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6"/>
              </a:rPr>
              <a:t>http://</a:t>
            </a:r>
            <a:r>
              <a:rPr lang="en-IE" sz="1400" i="1" dirty="0" smtClean="0">
                <a:hlinkClick r:id="rId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</p:spTree>
    <p:extLst>
      <p:ext uri="{BB962C8B-B14F-4D97-AF65-F5344CB8AC3E}">
        <p14:creationId xmlns:p14="http://schemas.microsoft.com/office/powerpoint/2010/main" val="1545695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38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99618" y="2032550"/>
            <a:ext cx="83250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 smtClean="0"/>
              <a:t> </a:t>
            </a:r>
            <a:r>
              <a:rPr lang="en-IE" sz="2000" dirty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FOREACH</a:t>
            </a:r>
            <a:r>
              <a:rPr lang="en-IE" sz="2000" dirty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endParaRPr lang="en-IE" sz="2000" dirty="0"/>
          </a:p>
          <a:p>
            <a:r>
              <a:rPr lang="en-IE" sz="2000" b="1" dirty="0">
                <a:solidFill>
                  <a:srgbClr val="0070C0"/>
                </a:solidFill>
              </a:rPr>
              <a:t>	</a:t>
            </a:r>
            <a:r>
              <a:rPr lang="en-IE" sz="2000" b="1" dirty="0" smtClean="0">
                <a:solidFill>
                  <a:srgbClr val="0070C0"/>
                </a:solidFill>
              </a:rPr>
              <a:t>GENERATE</a:t>
            </a:r>
            <a:r>
              <a:rPr lang="en-IE" sz="2000" dirty="0" smtClean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[AS schema] [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[AS schema</a:t>
            </a:r>
            <a:r>
              <a:rPr lang="en-IE" sz="2000" dirty="0" smtClean="0"/>
              <a:t>]….];</a:t>
            </a:r>
          </a:p>
          <a:p>
            <a:endParaRPr lang="en-IE" sz="2000" dirty="0"/>
          </a:p>
          <a:p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= </a:t>
            </a:r>
            <a:r>
              <a:rPr lang="en-IE" sz="2000" b="1" dirty="0">
                <a:solidFill>
                  <a:srgbClr val="0070C0"/>
                </a:solidFill>
              </a:rPr>
              <a:t>FOREACH</a:t>
            </a:r>
            <a:r>
              <a:rPr lang="en-IE" sz="2000" dirty="0"/>
              <a:t> 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nested_alias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000" dirty="0"/>
              <a:t>{</a:t>
            </a:r>
          </a:p>
          <a:p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	alias</a:t>
            </a:r>
            <a:r>
              <a:rPr lang="en-IE" sz="2000" dirty="0" smtClean="0"/>
              <a:t> </a:t>
            </a:r>
            <a:r>
              <a:rPr lang="en-IE" sz="2000" dirty="0"/>
              <a:t>= {</a:t>
            </a:r>
            <a:r>
              <a:rPr lang="en-IE" sz="2000" dirty="0" err="1"/>
              <a:t>nested_op</a:t>
            </a:r>
            <a:r>
              <a:rPr lang="en-IE" sz="2000" dirty="0"/>
              <a:t> | </a:t>
            </a:r>
            <a:r>
              <a:rPr lang="en-IE" sz="2000" dirty="0" err="1"/>
              <a:t>nested_exp</a:t>
            </a:r>
            <a:r>
              <a:rPr lang="en-IE" sz="2000" dirty="0"/>
              <a:t>};</a:t>
            </a:r>
          </a:p>
          <a:p>
            <a:r>
              <a:rPr lang="en-IE" sz="2000" dirty="0" smtClean="0"/>
              <a:t>	[{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= {</a:t>
            </a:r>
            <a:r>
              <a:rPr lang="en-IE" sz="2000" dirty="0" err="1"/>
              <a:t>nested_op</a:t>
            </a:r>
            <a:r>
              <a:rPr lang="en-IE" sz="2000" dirty="0"/>
              <a:t> | </a:t>
            </a:r>
            <a:r>
              <a:rPr lang="en-IE" sz="2000" dirty="0" err="1"/>
              <a:t>nested_exp</a:t>
            </a:r>
            <a:r>
              <a:rPr lang="en-IE" sz="2000" dirty="0"/>
              <a:t>}; …]</a:t>
            </a:r>
          </a:p>
          <a:p>
            <a:pPr lvl="1"/>
            <a:r>
              <a:rPr lang="en-IE" sz="2000" dirty="0"/>
              <a:t>   </a:t>
            </a:r>
            <a:r>
              <a:rPr lang="en-IE" sz="2000" b="1" dirty="0">
                <a:solidFill>
                  <a:srgbClr val="0070C0"/>
                </a:solidFill>
              </a:rPr>
              <a:t>GENERATE</a:t>
            </a:r>
            <a:r>
              <a:rPr lang="en-IE" sz="2000" dirty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[AS schema] [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[AS schema]….]</a:t>
            </a:r>
          </a:p>
          <a:p>
            <a:r>
              <a:rPr lang="en-IE" sz="2000" dirty="0" smtClean="0"/>
              <a:t>};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683322" y="4643703"/>
            <a:ext cx="74039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alias</a:t>
            </a:r>
            <a:r>
              <a:rPr lang="en-IE" sz="2000" u="dotted" dirty="0"/>
              <a:t>	</a:t>
            </a:r>
            <a:r>
              <a:rPr lang="en-IE" sz="2000" dirty="0" smtClean="0"/>
              <a:t>The </a:t>
            </a:r>
            <a:r>
              <a:rPr lang="en-IE" sz="2000" dirty="0"/>
              <a:t>name of </a:t>
            </a:r>
            <a:r>
              <a:rPr lang="en-IE" sz="2000" dirty="0" smtClean="0"/>
              <a:t>relation.</a:t>
            </a:r>
            <a:endParaRPr lang="en-IE" sz="2000" dirty="0"/>
          </a:p>
          <a:p>
            <a:r>
              <a:rPr lang="en-IE" sz="2000" dirty="0"/>
              <a:t>block</a:t>
            </a:r>
            <a:r>
              <a:rPr lang="en-IE" sz="2000" u="dotted" dirty="0"/>
              <a:t>	</a:t>
            </a:r>
            <a:r>
              <a:rPr lang="en-IE" sz="2000" dirty="0" smtClean="0"/>
              <a:t>FOREACH…GENERATE </a:t>
            </a:r>
            <a:r>
              <a:rPr lang="en-IE" sz="2000" dirty="0"/>
              <a:t>block used with a relation.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913" y="5507096"/>
            <a:ext cx="7666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sz="2000" dirty="0" smtClean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FOREACH</a:t>
            </a:r>
            <a:r>
              <a:rPr lang="en-IE" sz="2000" dirty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E" sz="2000" dirty="0" smtClean="0"/>
              <a:t> </a:t>
            </a:r>
            <a:r>
              <a:rPr lang="en-IE" sz="2000" b="1" dirty="0" smtClean="0">
                <a:solidFill>
                  <a:srgbClr val="0070C0"/>
                </a:solidFill>
              </a:rPr>
              <a:t>GENERATE</a:t>
            </a:r>
            <a:r>
              <a:rPr lang="en-IE" sz="2000" dirty="0" smtClean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sz="2000" dirty="0" smtClean="0"/>
              <a:t>,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name </a:t>
            </a:r>
            <a:r>
              <a:rPr lang="en-IE" sz="2000" dirty="0" smtClean="0"/>
              <a:t>AS </a:t>
            </a:r>
            <a:r>
              <a:rPr lang="en-IE" sz="2000" dirty="0" err="1" smtClean="0"/>
              <a:t>prénom</a:t>
            </a:r>
            <a:r>
              <a:rPr lang="en-IE" sz="2000" dirty="0" smtClean="0"/>
              <a:t>;</a:t>
            </a:r>
            <a:endParaRPr lang="en-IE" sz="2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6"/>
              </a:rPr>
              <a:t>http://</a:t>
            </a:r>
            <a:r>
              <a:rPr lang="en-IE" sz="1400" i="1" dirty="0" smtClean="0">
                <a:hlinkClick r:id="rId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</p:spTree>
    <p:extLst>
      <p:ext uri="{BB962C8B-B14F-4D97-AF65-F5344CB8AC3E}">
        <p14:creationId xmlns:p14="http://schemas.microsoft.com/office/powerpoint/2010/main" val="2656000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39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99" y="2008988"/>
            <a:ext cx="7917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u="sng" dirty="0"/>
              <a:t>String </a:t>
            </a:r>
            <a:r>
              <a:rPr lang="en-IE" sz="2000" b="1" u="sng" dirty="0" smtClean="0"/>
              <a:t>Functions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2006140" y="2446513"/>
            <a:ext cx="33747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6"/>
              </a:rPr>
              <a:t>ENDSWITH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7"/>
              </a:rPr>
              <a:t>EqualsIgnoreCase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8"/>
              </a:rPr>
              <a:t>INDEXOF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9"/>
              </a:rPr>
              <a:t>LAST_INDEX_OF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0"/>
              </a:rPr>
              <a:t>LCFIRST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1"/>
              </a:rPr>
              <a:t>LOWER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2"/>
              </a:rPr>
              <a:t>LTRIM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3"/>
              </a:rPr>
              <a:t>REGEX_EXTRACT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4"/>
              </a:rPr>
              <a:t>REGEX_EXTRACT_ALL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hlinkClick r:id="rId15"/>
              </a:rPr>
              <a:t>REPLACE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4686587" y="2461664"/>
            <a:ext cx="21453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6"/>
              </a:rPr>
              <a:t>RTRIM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7"/>
              </a:rPr>
              <a:t>SPRINTF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8"/>
              </a:rPr>
              <a:t>STARTSWITH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9"/>
              </a:rPr>
              <a:t>STRSPLIT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0"/>
              </a:rPr>
              <a:t>STRSPLITTOBAG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1"/>
              </a:rPr>
              <a:t>SUBSTRING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2"/>
              </a:rPr>
              <a:t>TRIM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3"/>
              </a:rPr>
              <a:t>UCFIRST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4"/>
              </a:rPr>
              <a:t>UPPER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5"/>
              </a:rPr>
              <a:t>UniqueID</a:t>
            </a:r>
            <a:endParaRPr lang="en-IE" dirty="0"/>
          </a:p>
        </p:txBody>
      </p:sp>
      <p:sp>
        <p:nvSpPr>
          <p:cNvPr id="11" name="Rectangle 10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26"/>
              </a:rPr>
              <a:t>http://</a:t>
            </a:r>
            <a:r>
              <a:rPr lang="en-IE" sz="1400" i="1" dirty="0" smtClean="0">
                <a:hlinkClick r:id="rId2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565416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8" b="76923"/>
          <a:stretch/>
        </p:blipFill>
        <p:spPr>
          <a:xfrm>
            <a:off x="0" y="437028"/>
            <a:ext cx="8614510" cy="1553136"/>
          </a:xfrm>
          <a:prstGeom prst="rect">
            <a:avLst/>
          </a:prstGeom>
        </p:spPr>
      </p:pic>
      <p:pic>
        <p:nvPicPr>
          <p:cNvPr id="9" name="Image 8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46821" y="973986"/>
            <a:ext cx="571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 dirty="0" smtClean="0"/>
              <a:t>Les </a:t>
            </a:r>
            <a:r>
              <a:rPr lang="fr-FR" sz="2800" b="1" dirty="0" err="1" smtClean="0"/>
              <a:t>SIDs</a:t>
            </a:r>
            <a:r>
              <a:rPr lang="fr-FR" sz="2800" b="1" dirty="0" smtClean="0"/>
              <a:t> sont-ils des Data </a:t>
            </a:r>
            <a:r>
              <a:rPr lang="fr-FR" sz="2800" b="1" dirty="0" err="1" smtClean="0"/>
              <a:t>Scientists</a:t>
            </a:r>
            <a:r>
              <a:rPr lang="fr-FR" sz="2800" b="1" dirty="0" smtClean="0"/>
              <a:t> ?</a:t>
            </a:r>
            <a:endParaRPr lang="fr-FR" sz="2800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61598" y="64972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 smtClean="0"/>
              <a:t>4</a:t>
            </a:fld>
            <a:endParaRPr lang="en-IE" sz="1400" b="1" dirty="0"/>
          </a:p>
        </p:txBody>
      </p:sp>
      <p:pic>
        <p:nvPicPr>
          <p:cNvPr id="15" name="Picture 2" descr="C:\Users\pORTABLE\Downloads\open-uri20160415-28690-1hpszs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98" y="1608266"/>
            <a:ext cx="6820252" cy="453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1589216"/>
            <a:ext cx="3683000" cy="307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085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40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99" y="2103584"/>
            <a:ext cx="7917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u="sng" dirty="0" err="1"/>
              <a:t>Datetime</a:t>
            </a:r>
            <a:r>
              <a:rPr lang="en-IE" sz="2000" b="1" u="sng" dirty="0"/>
              <a:t> Functions:</a:t>
            </a:r>
            <a:endParaRPr lang="en-IE" sz="2000" b="1" u="sng" dirty="0" smtClean="0"/>
          </a:p>
        </p:txBody>
      </p:sp>
      <p:sp>
        <p:nvSpPr>
          <p:cNvPr id="6" name="Rectangle 5"/>
          <p:cNvSpPr/>
          <p:nvPr/>
        </p:nvSpPr>
        <p:spPr>
          <a:xfrm>
            <a:off x="895473" y="2850919"/>
            <a:ext cx="2199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6"/>
              </a:rPr>
              <a:t>AddDuration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7"/>
              </a:rPr>
              <a:t>CurrentTime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8"/>
              </a:rPr>
              <a:t>DaysBetween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9"/>
              </a:rPr>
              <a:t>GetDay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10"/>
              </a:rPr>
              <a:t>GetHour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11"/>
              </a:rPr>
              <a:t>GetMilliSecond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12"/>
              </a:rPr>
              <a:t>GetMinute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13"/>
              </a:rPr>
              <a:t>GetMonth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4"/>
              </a:rPr>
              <a:t>GetSecond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3200410" y="2989418"/>
            <a:ext cx="3305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5"/>
              </a:rPr>
              <a:t>GetWeek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6"/>
              </a:rPr>
              <a:t>GetWeekYear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7"/>
              </a:rPr>
              <a:t>GetYear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8"/>
              </a:rPr>
              <a:t>HoursBetween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19"/>
              </a:rPr>
              <a:t>MilliSecondsBetween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20"/>
              </a:rPr>
              <a:t>MinutesBetween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21"/>
              </a:rPr>
              <a:t>MonthsBetween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>
                <a:hlinkClick r:id="rId22"/>
              </a:rPr>
              <a:t>SecondsBetwee</a:t>
            </a:r>
            <a:endParaRPr lang="en-IE" dirty="0" smtClean="0"/>
          </a:p>
        </p:txBody>
      </p:sp>
      <p:sp>
        <p:nvSpPr>
          <p:cNvPr id="8" name="Rectangle 7"/>
          <p:cNvSpPr/>
          <p:nvPr/>
        </p:nvSpPr>
        <p:spPr>
          <a:xfrm>
            <a:off x="5996368" y="3127918"/>
            <a:ext cx="25145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3"/>
              </a:rPr>
              <a:t>SubtractDuration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4"/>
              </a:rPr>
              <a:t>ToDate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5"/>
              </a:rPr>
              <a:t>ToMilliSeconds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6"/>
              </a:rPr>
              <a:t>ToString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7"/>
              </a:rPr>
              <a:t>ToUnixTime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8"/>
              </a:rPr>
              <a:t>WeeksBetween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9"/>
              </a:rPr>
              <a:t>YearsBetween</a:t>
            </a:r>
            <a:endParaRPr lang="en-IE" dirty="0"/>
          </a:p>
        </p:txBody>
      </p:sp>
      <p:sp>
        <p:nvSpPr>
          <p:cNvPr id="13" name="Rectangle 12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30"/>
              </a:rPr>
              <a:t>http://</a:t>
            </a:r>
            <a:r>
              <a:rPr lang="en-IE" sz="1400" i="1" dirty="0" smtClean="0">
                <a:hlinkClick r:id="rId30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633699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41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99" y="2103584"/>
            <a:ext cx="7917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u="sng" dirty="0"/>
              <a:t>Math Functions</a:t>
            </a:r>
            <a:r>
              <a:rPr lang="en-IE" sz="2000" b="1" u="sng" dirty="0" smtClean="0"/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0825" y="2541109"/>
            <a:ext cx="11713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6"/>
              </a:rPr>
              <a:t>ABS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7"/>
              </a:rPr>
              <a:t>ACOS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8"/>
              </a:rPr>
              <a:t>ASIN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9"/>
              </a:rPr>
              <a:t>ATAN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0"/>
              </a:rPr>
              <a:t>CBRT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1"/>
              </a:rPr>
              <a:t>CEIL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2"/>
              </a:rPr>
              <a:t>COS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3"/>
              </a:rPr>
              <a:t>COSH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hlinkClick r:id="rId14"/>
              </a:rPr>
              <a:t>EXP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hlinkClick r:id="rId15"/>
              </a:rPr>
              <a:t>FLOOR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4282132" y="2556260"/>
            <a:ext cx="21453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6"/>
              </a:rPr>
              <a:t>LOG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hlinkClick r:id="rId17"/>
              </a:rPr>
              <a:t>LOG10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8"/>
              </a:rPr>
              <a:t>RANDOM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9"/>
              </a:rPr>
              <a:t>ROUND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0"/>
              </a:rPr>
              <a:t>ROUND_TO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1"/>
              </a:rPr>
              <a:t>SIN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2"/>
              </a:rPr>
              <a:t>SINH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3"/>
              </a:rPr>
              <a:t>SQRT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4"/>
              </a:rPr>
              <a:t>TAN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25"/>
              </a:rPr>
              <a:t>TANH</a:t>
            </a:r>
            <a:endParaRPr lang="en-IE" dirty="0"/>
          </a:p>
        </p:txBody>
      </p:sp>
      <p:sp>
        <p:nvSpPr>
          <p:cNvPr id="11" name="Rectangle 10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26"/>
              </a:rPr>
              <a:t>http://</a:t>
            </a:r>
            <a:r>
              <a:rPr lang="en-IE" sz="1400" i="1" dirty="0" smtClean="0">
                <a:hlinkClick r:id="rId2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4367158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42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916" y="2372324"/>
            <a:ext cx="685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u="sng" dirty="0"/>
              <a:t>Eval </a:t>
            </a:r>
            <a:r>
              <a:rPr lang="en-IE" sz="2000" b="1" u="sng" dirty="0" smtClean="0"/>
              <a:t>Functions :</a:t>
            </a:r>
          </a:p>
        </p:txBody>
      </p:sp>
      <p:sp>
        <p:nvSpPr>
          <p:cNvPr id="4" name="Rectangle 3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6"/>
              </a:rPr>
              <a:t>http://</a:t>
            </a:r>
            <a:r>
              <a:rPr lang="en-IE" sz="1400" i="1" dirty="0" smtClean="0">
                <a:hlinkClick r:id="rId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4295177" y="291079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smtClean="0">
                <a:hlinkClick r:id="rId7"/>
              </a:rPr>
              <a:t>MAX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8"/>
              </a:rPr>
              <a:t>MIN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9"/>
              </a:rPr>
              <a:t>PluckTuple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0"/>
              </a:rPr>
              <a:t>SIZE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1"/>
              </a:rPr>
              <a:t>SUBTRACT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2"/>
              </a:rPr>
              <a:t>SUM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3"/>
              </a:rPr>
              <a:t>TOKENIZE</a:t>
            </a:r>
            <a:endParaRPr lang="en-IE" dirty="0"/>
          </a:p>
        </p:txBody>
      </p:sp>
      <p:sp>
        <p:nvSpPr>
          <p:cNvPr id="7" name="Rectangle 6"/>
          <p:cNvSpPr/>
          <p:nvPr/>
        </p:nvSpPr>
        <p:spPr>
          <a:xfrm>
            <a:off x="1675070" y="2910798"/>
            <a:ext cx="228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4"/>
              </a:rPr>
              <a:t>AVG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15"/>
              </a:rPr>
              <a:t>BagToString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6"/>
              </a:rPr>
              <a:t>CONCAT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7"/>
              </a:rPr>
              <a:t>COUNT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8"/>
              </a:rPr>
              <a:t>COUNT_STAR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>
                <a:hlinkClick r:id="rId19"/>
              </a:rPr>
              <a:t>DIFF</a:t>
            </a:r>
            <a:endParaRPr lang="en-I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dirty="0" err="1">
                <a:hlinkClick r:id="rId20"/>
              </a:rPr>
              <a:t>IsEmpty</a:t>
            </a:r>
            <a:endParaRPr lang="en-IE" dirty="0"/>
          </a:p>
        </p:txBody>
      </p:sp>
      <p:sp>
        <p:nvSpPr>
          <p:cNvPr id="11" name="ZoneTexte 10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05810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43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99" y="2094485"/>
            <a:ext cx="7917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u="sng" dirty="0"/>
              <a:t>Tuple, Bag, Map </a:t>
            </a:r>
            <a:r>
              <a:rPr lang="en-IE" sz="2000" b="1" u="sng" dirty="0" smtClean="0"/>
              <a:t>Functions :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9742" y="2936448"/>
            <a:ext cx="3184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hlinkClick r:id="rId6"/>
              </a:rPr>
              <a:t>TOTUPLE</a:t>
            </a:r>
            <a:endParaRPr lang="en-I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hlinkClick r:id="rId7"/>
              </a:rPr>
              <a:t>TOBAG</a:t>
            </a:r>
            <a:endParaRPr lang="en-I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000" dirty="0">
                <a:hlinkClick r:id="rId8"/>
              </a:rPr>
              <a:t>TOMAP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9"/>
              </a:rPr>
              <a:t>http://</a:t>
            </a:r>
            <a:r>
              <a:rPr lang="en-IE" sz="1400" i="1" dirty="0" smtClean="0">
                <a:hlinkClick r:id="rId9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7484874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44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457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2 : Importer les données avec Pig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2700" y="1927684"/>
            <a:ext cx="913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b="1" dirty="0" smtClean="0">
                <a:solidFill>
                  <a:srgbClr val="0070C0"/>
                </a:solidFill>
              </a:rPr>
              <a:t>STORE</a:t>
            </a:r>
            <a:r>
              <a:rPr lang="en-IE" sz="2400" dirty="0" smtClean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</a:t>
            </a:r>
            <a:r>
              <a:rPr lang="en-IE" sz="2400" b="1" dirty="0">
                <a:solidFill>
                  <a:srgbClr val="0070C0"/>
                </a:solidFill>
              </a:rPr>
              <a:t>INTO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'directory</a:t>
            </a:r>
            <a:r>
              <a:rPr lang="en-IE" sz="2400" dirty="0"/>
              <a:t>' [</a:t>
            </a:r>
            <a:r>
              <a:rPr lang="en-IE" sz="2400" b="1" dirty="0">
                <a:solidFill>
                  <a:srgbClr val="0070C0"/>
                </a:solidFill>
              </a:rPr>
              <a:t>USING</a:t>
            </a:r>
            <a:r>
              <a:rPr lang="en-IE" sz="2400" dirty="0"/>
              <a:t> function</a:t>
            </a:r>
            <a:r>
              <a:rPr lang="en-IE" sz="2400" dirty="0" smtClean="0"/>
              <a:t>];</a:t>
            </a:r>
            <a:endParaRPr lang="en-IE" sz="2400" dirty="0"/>
          </a:p>
        </p:txBody>
      </p:sp>
      <p:sp>
        <p:nvSpPr>
          <p:cNvPr id="11" name="Rectangle 10"/>
          <p:cNvSpPr/>
          <p:nvPr/>
        </p:nvSpPr>
        <p:spPr>
          <a:xfrm>
            <a:off x="302304" y="2768324"/>
            <a:ext cx="845071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alias</a:t>
            </a:r>
            <a:r>
              <a:rPr lang="en-IE" sz="2000" u="dotted" dirty="0"/>
              <a:t>		</a:t>
            </a:r>
            <a:r>
              <a:rPr lang="en-IE" sz="2000" dirty="0"/>
              <a:t>The name of a relation.</a:t>
            </a:r>
          </a:p>
          <a:p>
            <a:r>
              <a:rPr lang="en-IE" sz="2000" dirty="0" smtClean="0"/>
              <a:t>INTO</a:t>
            </a:r>
            <a:r>
              <a:rPr lang="en-IE" sz="2000" u="dotted" dirty="0"/>
              <a:t>		</a:t>
            </a:r>
            <a:r>
              <a:rPr lang="en-IE" sz="2000" dirty="0" smtClean="0"/>
              <a:t>Required </a:t>
            </a:r>
            <a:r>
              <a:rPr lang="en-IE" sz="2000" dirty="0"/>
              <a:t>keyword.</a:t>
            </a:r>
          </a:p>
          <a:p>
            <a:r>
              <a:rPr lang="en-IE" sz="2000" dirty="0"/>
              <a:t>'directory</a:t>
            </a:r>
            <a:r>
              <a:rPr lang="en-IE" sz="2000" dirty="0" smtClean="0"/>
              <a:t>'</a:t>
            </a:r>
            <a:r>
              <a:rPr lang="en-IE" sz="2000" u="dotted" dirty="0"/>
              <a:t>	</a:t>
            </a:r>
            <a:r>
              <a:rPr lang="en-IE" sz="2000" dirty="0" smtClean="0"/>
              <a:t>The </a:t>
            </a:r>
            <a:r>
              <a:rPr lang="en-IE" sz="2000" dirty="0"/>
              <a:t>name of the storage directory, in </a:t>
            </a:r>
            <a:r>
              <a:rPr lang="en-IE" sz="2000" dirty="0" smtClean="0"/>
              <a:t>quotes.</a:t>
            </a:r>
            <a:endParaRPr lang="en-IE" sz="2000" dirty="0"/>
          </a:p>
          <a:p>
            <a:r>
              <a:rPr lang="en-IE" sz="2000" dirty="0" smtClean="0"/>
              <a:t>USING</a:t>
            </a:r>
            <a:r>
              <a:rPr lang="en-IE" sz="2000" u="dotted" dirty="0"/>
              <a:t>		</a:t>
            </a:r>
            <a:r>
              <a:rPr lang="en-IE" sz="2000" dirty="0" smtClean="0"/>
              <a:t>Keyword</a:t>
            </a:r>
            <a:r>
              <a:rPr lang="en-IE" sz="2000" dirty="0"/>
              <a:t>. Use this clause to name the store function.</a:t>
            </a:r>
          </a:p>
          <a:p>
            <a:r>
              <a:rPr lang="en-IE" sz="2000" dirty="0" smtClean="0"/>
              <a:t>function</a:t>
            </a:r>
            <a:r>
              <a:rPr lang="en-IE" sz="2000" u="dotted" dirty="0"/>
              <a:t>		</a:t>
            </a:r>
            <a:r>
              <a:rPr lang="en-IE" sz="2000" dirty="0" smtClean="0"/>
              <a:t>The </a:t>
            </a:r>
            <a:r>
              <a:rPr lang="en-IE" sz="2000" dirty="0"/>
              <a:t>store function.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701" y="5005679"/>
            <a:ext cx="9131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b="1" dirty="0" smtClean="0">
                <a:solidFill>
                  <a:srgbClr val="0070C0"/>
                </a:solidFill>
              </a:rPr>
              <a:t>STORE</a:t>
            </a:r>
            <a:r>
              <a:rPr lang="en-IE" sz="2000" dirty="0" smtClean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sz="2000" b="1" dirty="0" smtClean="0">
                <a:solidFill>
                  <a:srgbClr val="0070C0"/>
                </a:solidFill>
              </a:rPr>
              <a:t>INTO</a:t>
            </a:r>
            <a:r>
              <a:rPr lang="en-IE" sz="2000" dirty="0" smtClean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'output</a:t>
            </a:r>
            <a:r>
              <a:rPr lang="en-IE" sz="2000" dirty="0" smtClean="0"/>
              <a:t>' </a:t>
            </a:r>
            <a:r>
              <a:rPr lang="en-IE" sz="2000" b="1" dirty="0" smtClean="0">
                <a:solidFill>
                  <a:srgbClr val="0070C0"/>
                </a:solidFill>
              </a:rPr>
              <a:t>USING</a:t>
            </a:r>
            <a:r>
              <a:rPr lang="en-IE" sz="2000" dirty="0" smtClean="0"/>
              <a:t> </a:t>
            </a:r>
            <a:r>
              <a:rPr lang="en-IE" sz="2000" dirty="0" err="1" smtClean="0"/>
              <a:t>PigStorage</a:t>
            </a:r>
            <a:r>
              <a:rPr lang="en-IE" sz="2000" dirty="0" smtClean="0"/>
              <a:t>(‘;’);</a:t>
            </a:r>
            <a:endParaRPr lang="en-IE" sz="2000" dirty="0"/>
          </a:p>
        </p:txBody>
      </p:sp>
      <p:sp>
        <p:nvSpPr>
          <p:cNvPr id="14" name="Rectangle 13"/>
          <p:cNvSpPr/>
          <p:nvPr/>
        </p:nvSpPr>
        <p:spPr>
          <a:xfrm>
            <a:off x="5426097" y="6457653"/>
            <a:ext cx="356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400" i="1" dirty="0">
                <a:hlinkClick r:id="rId6"/>
              </a:rPr>
              <a:t>http://</a:t>
            </a:r>
            <a:r>
              <a:rPr lang="en-IE" sz="1400" i="1" dirty="0" smtClean="0">
                <a:hlinkClick r:id="rId6"/>
              </a:rPr>
              <a:t>pig.apache.org/docs/r0.15.0/func.html</a:t>
            </a:r>
            <a:r>
              <a:rPr lang="en-IE" sz="1400" i="1" dirty="0" smtClean="0"/>
              <a:t> </a:t>
            </a:r>
            <a:endParaRPr lang="en-IE" sz="1400" i="1" dirty="0"/>
          </a:p>
        </p:txBody>
      </p:sp>
    </p:spTree>
    <p:extLst>
      <p:ext uri="{BB962C8B-B14F-4D97-AF65-F5344CB8AC3E}">
        <p14:creationId xmlns:p14="http://schemas.microsoft.com/office/powerpoint/2010/main" val="1545695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45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540992" y="2225894"/>
            <a:ext cx="80620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/>
              <a:t>Exercice 3 </a:t>
            </a:r>
            <a:r>
              <a:rPr lang="fr-FR" sz="5400" b="1" dirty="0" smtClean="0"/>
              <a:t>:</a:t>
            </a:r>
            <a:br>
              <a:rPr lang="fr-FR" sz="5400" b="1" dirty="0" smtClean="0"/>
            </a:br>
            <a:r>
              <a:rPr lang="fr-FR" sz="5400" b="1" dirty="0" smtClean="0"/>
              <a:t>Mesure </a:t>
            </a:r>
            <a:r>
              <a:rPr lang="fr-FR" sz="5400" b="1" dirty="0"/>
              <a:t>de la </a:t>
            </a:r>
            <a:r>
              <a:rPr lang="fr-FR" sz="5400" b="1" dirty="0" smtClean="0"/>
              <a:t>fréquentation</a:t>
            </a:r>
            <a:br>
              <a:rPr lang="fr-FR" sz="5400" b="1" dirty="0" smtClean="0"/>
            </a:br>
            <a:r>
              <a:rPr lang="fr-FR" sz="5400" b="1" dirty="0" smtClean="0"/>
              <a:t>du </a:t>
            </a:r>
            <a:r>
              <a:rPr lang="fr-FR" sz="5400" b="1" dirty="0"/>
              <a:t>tchat avec Hive</a:t>
            </a:r>
            <a:endParaRPr lang="en-IE" sz="5400" b="1" dirty="0"/>
          </a:p>
        </p:txBody>
      </p:sp>
    </p:spTree>
    <p:extLst>
      <p:ext uri="{BB962C8B-B14F-4D97-AF65-F5344CB8AC3E}">
        <p14:creationId xmlns:p14="http://schemas.microsoft.com/office/powerpoint/2010/main" val="3365407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46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102793" y="2278233"/>
            <a:ext cx="69691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IE" sz="2400" b="1" dirty="0">
                <a:solidFill>
                  <a:srgbClr val="0000FF"/>
                </a:solidFill>
              </a:rPr>
              <a:t>SELECT</a:t>
            </a:r>
            <a:r>
              <a:rPr lang="en-IE" sz="2400" dirty="0"/>
              <a:t> [ALL | DISTINCT] </a:t>
            </a:r>
            <a:r>
              <a:rPr lang="en-IE" sz="2400" dirty="0" err="1">
                <a:solidFill>
                  <a:srgbClr val="984807"/>
                </a:solidFill>
              </a:rPr>
              <a:t>select_expr</a:t>
            </a:r>
            <a:r>
              <a:rPr lang="en-IE" sz="2400" dirty="0"/>
              <a:t>, </a:t>
            </a:r>
            <a:r>
              <a:rPr lang="en-IE" sz="2400" dirty="0" err="1">
                <a:solidFill>
                  <a:srgbClr val="984807"/>
                </a:solidFill>
              </a:rPr>
              <a:t>select_expr</a:t>
            </a:r>
            <a:r>
              <a:rPr lang="en-IE" sz="2400" dirty="0"/>
              <a:t>, ...</a:t>
            </a:r>
          </a:p>
          <a:p>
            <a:pPr>
              <a:lnSpc>
                <a:spcPct val="130000"/>
              </a:lnSpc>
            </a:pPr>
            <a:r>
              <a:rPr lang="en-IE" sz="2400" b="1" dirty="0">
                <a:solidFill>
                  <a:srgbClr val="0000FF"/>
                </a:solidFill>
              </a:rPr>
              <a:t>FROM</a:t>
            </a:r>
            <a:r>
              <a:rPr lang="en-IE" sz="2400" dirty="0"/>
              <a:t> </a:t>
            </a:r>
            <a:r>
              <a:rPr lang="en-IE" sz="2400" dirty="0" err="1">
                <a:solidFill>
                  <a:srgbClr val="984807"/>
                </a:solidFill>
              </a:rPr>
              <a:t>table_reference</a:t>
            </a:r>
            <a:endParaRPr lang="en-IE" sz="2400" dirty="0">
              <a:solidFill>
                <a:srgbClr val="984807"/>
              </a:solidFill>
            </a:endParaRPr>
          </a:p>
          <a:p>
            <a:pPr>
              <a:lnSpc>
                <a:spcPct val="130000"/>
              </a:lnSpc>
            </a:pPr>
            <a:r>
              <a:rPr lang="en-IE" sz="2400" dirty="0"/>
              <a:t>[</a:t>
            </a:r>
            <a:r>
              <a:rPr lang="en-IE" sz="2400" b="1" dirty="0">
                <a:solidFill>
                  <a:srgbClr val="0000FF"/>
                </a:solidFill>
              </a:rPr>
              <a:t>WHERE</a:t>
            </a:r>
            <a:r>
              <a:rPr lang="en-IE" sz="2400" dirty="0"/>
              <a:t> </a:t>
            </a:r>
            <a:r>
              <a:rPr lang="en-IE" sz="2400" dirty="0" err="1">
                <a:solidFill>
                  <a:schemeClr val="accent6">
                    <a:lumMod val="50000"/>
                  </a:schemeClr>
                </a:solidFill>
              </a:rPr>
              <a:t>where_condition</a:t>
            </a:r>
            <a:r>
              <a:rPr lang="en-IE" sz="2400" dirty="0"/>
              <a:t>]</a:t>
            </a:r>
          </a:p>
          <a:p>
            <a:pPr>
              <a:lnSpc>
                <a:spcPct val="130000"/>
              </a:lnSpc>
            </a:pPr>
            <a:r>
              <a:rPr lang="en-IE" sz="2400" dirty="0"/>
              <a:t>[</a:t>
            </a:r>
            <a:r>
              <a:rPr lang="en-IE" sz="2400" b="1" dirty="0">
                <a:solidFill>
                  <a:srgbClr val="0000FF"/>
                </a:solidFill>
              </a:rPr>
              <a:t>GROUP BY </a:t>
            </a:r>
            <a:r>
              <a:rPr lang="en-IE" sz="2400" dirty="0" err="1">
                <a:solidFill>
                  <a:srgbClr val="984807"/>
                </a:solidFill>
              </a:rPr>
              <a:t>col_list</a:t>
            </a:r>
            <a:r>
              <a:rPr lang="en-IE" sz="2400" dirty="0"/>
              <a:t>]</a:t>
            </a:r>
          </a:p>
          <a:p>
            <a:pPr>
              <a:lnSpc>
                <a:spcPct val="130000"/>
              </a:lnSpc>
            </a:pPr>
            <a:r>
              <a:rPr lang="en-IE" sz="2400" dirty="0" smtClean="0"/>
              <a:t>[</a:t>
            </a:r>
            <a:r>
              <a:rPr lang="en-IE" sz="2400" b="1" dirty="0">
                <a:solidFill>
                  <a:srgbClr val="0000FF"/>
                </a:solidFill>
              </a:rPr>
              <a:t>LIMIT</a:t>
            </a:r>
            <a:r>
              <a:rPr lang="en-IE" sz="2400" dirty="0"/>
              <a:t> </a:t>
            </a:r>
            <a:r>
              <a:rPr lang="en-IE" sz="2400" dirty="0">
                <a:solidFill>
                  <a:srgbClr val="984807"/>
                </a:solidFill>
              </a:rPr>
              <a:t>number</a:t>
            </a:r>
            <a:r>
              <a:rPr lang="en-IE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45695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47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1400629" y="1987034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= B, A == B, A &lt;=&gt;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!=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&lt; B, A &lt;= B, A &gt;= B, A &gt;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[NOT] BETWEEN B AND 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IS </a:t>
            </a:r>
            <a:r>
              <a:rPr lang="fr-FR" dirty="0"/>
              <a:t>[NOT] </a:t>
            </a:r>
            <a:r>
              <a:rPr lang="fr-FR" dirty="0" smtClean="0"/>
              <a:t>NULL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</a:t>
            </a:r>
            <a:r>
              <a:rPr lang="fr-FR" dirty="0"/>
              <a:t>[NOT] </a:t>
            </a:r>
            <a:r>
              <a:rPr lang="fr-FR" dirty="0" smtClean="0"/>
              <a:t>LIKE B, A RLIKE B, A REGEXP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AND B, A &amp;&amp;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OR B, A || 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NOT A, ! 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A [NOT] IN (VAL1, VAL2, …)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EXISTS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1301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48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288874" y="2243821"/>
            <a:ext cx="644278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u="sng" dirty="0"/>
              <a:t>Built-in Aggregate Functions (UDAF</a:t>
            </a:r>
            <a:r>
              <a:rPr lang="en-IE" sz="2400" b="1" u="sng" dirty="0" smtClean="0"/>
              <a:t>) :</a:t>
            </a:r>
            <a:endParaRPr lang="en-IE" sz="2400" b="1" u="sng" dirty="0"/>
          </a:p>
          <a:p>
            <a:pPr lvl="1"/>
            <a:endParaRPr lang="en-IE" sz="2000" b="1" dirty="0" smtClean="0"/>
          </a:p>
          <a:p>
            <a:pPr marL="742950" lvl="1" indent="-285750">
              <a:buFont typeface="Arial"/>
              <a:buChar char="•"/>
            </a:pPr>
            <a:r>
              <a:rPr lang="en-IE" sz="2000" b="1" dirty="0" smtClean="0"/>
              <a:t>count</a:t>
            </a:r>
            <a:r>
              <a:rPr lang="en-IE" sz="2000" b="1" dirty="0"/>
              <a:t>(*)</a:t>
            </a:r>
            <a:r>
              <a:rPr lang="en-IE" sz="2000" dirty="0"/>
              <a:t>, count(expr), count(DISTINCT expr[, expr</a:t>
            </a:r>
            <a:r>
              <a:rPr lang="en-IE" sz="2000" dirty="0" smtClean="0"/>
              <a:t>...])</a:t>
            </a:r>
          </a:p>
          <a:p>
            <a:pPr marL="742950" lvl="1" indent="-285750">
              <a:buFont typeface="Arial"/>
              <a:buChar char="•"/>
            </a:pPr>
            <a:r>
              <a:rPr lang="en-IE" sz="2000" b="1" dirty="0"/>
              <a:t>sum(col)</a:t>
            </a:r>
            <a:r>
              <a:rPr lang="en-IE" sz="2000" dirty="0"/>
              <a:t>, sum(DISTINCT col</a:t>
            </a:r>
            <a:r>
              <a:rPr lang="en-IE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IE" sz="2000" b="1" dirty="0" err="1"/>
              <a:t>avg</a:t>
            </a:r>
            <a:r>
              <a:rPr lang="en-IE" sz="2000" b="1" dirty="0"/>
              <a:t>(col)</a:t>
            </a:r>
            <a:r>
              <a:rPr lang="en-IE" sz="2000" dirty="0"/>
              <a:t>, </a:t>
            </a:r>
            <a:r>
              <a:rPr lang="en-IE" sz="2000" dirty="0" err="1"/>
              <a:t>avg</a:t>
            </a:r>
            <a:r>
              <a:rPr lang="en-IE" sz="2000" dirty="0"/>
              <a:t>(DISTINCT col</a:t>
            </a:r>
            <a:r>
              <a:rPr lang="en-IE" sz="20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IE" sz="2000" b="1" dirty="0"/>
              <a:t>min(col</a:t>
            </a:r>
            <a:r>
              <a:rPr lang="en-IE" sz="2000" b="1" dirty="0" smtClean="0"/>
              <a:t>)</a:t>
            </a:r>
            <a:r>
              <a:rPr lang="en-IE" sz="2000" dirty="0" smtClean="0"/>
              <a:t>, max(col)</a:t>
            </a:r>
          </a:p>
          <a:p>
            <a:pPr marL="742950" lvl="1" indent="-285750">
              <a:buFont typeface="Arial"/>
              <a:buChar char="•"/>
            </a:pPr>
            <a:r>
              <a:rPr lang="en-IE" sz="2000" b="1" dirty="0"/>
              <a:t>variance(col)</a:t>
            </a:r>
            <a:r>
              <a:rPr lang="en-IE" sz="2000" dirty="0"/>
              <a:t>, </a:t>
            </a:r>
            <a:r>
              <a:rPr lang="en-IE" sz="2000" dirty="0" err="1"/>
              <a:t>var_pop</a:t>
            </a:r>
            <a:r>
              <a:rPr lang="en-IE" sz="2000" dirty="0"/>
              <a:t>(col</a:t>
            </a:r>
            <a:r>
              <a:rPr lang="en-IE" sz="2000" dirty="0" smtClean="0"/>
              <a:t>)</a:t>
            </a:r>
            <a:endParaRPr lang="en-IE" sz="2000" dirty="0"/>
          </a:p>
          <a:p>
            <a:pPr marL="742950" lvl="1" indent="-285750">
              <a:buFont typeface="Arial"/>
              <a:buChar char="•"/>
            </a:pPr>
            <a:r>
              <a:rPr lang="en-IE" sz="2000" b="1" dirty="0"/>
              <a:t>stddev_pop(col</a:t>
            </a:r>
            <a:r>
              <a:rPr lang="en-IE" sz="2000" b="1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IE" sz="2000" b="1" dirty="0" smtClean="0"/>
              <a:t>corr</a:t>
            </a:r>
            <a:r>
              <a:rPr lang="en-IE" sz="2000" b="1" dirty="0"/>
              <a:t>(col1, col2</a:t>
            </a:r>
            <a:r>
              <a:rPr lang="en-IE" sz="2000" b="1" dirty="0" smtClean="0"/>
              <a:t>)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12578984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49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01016" y="2082328"/>
            <a:ext cx="80537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E" sz="2000" b="1" u="sng" dirty="0" smtClean="0"/>
              <a:t>String Functions :</a:t>
            </a:r>
            <a:endParaRPr lang="en-IE" sz="2000" b="1" u="sng" dirty="0"/>
          </a:p>
          <a:p>
            <a:pPr marL="742950" lvl="1" indent="-285750">
              <a:buFont typeface="Arial"/>
              <a:buChar char="•"/>
            </a:pPr>
            <a:endParaRPr lang="fr-FR" dirty="0" smtClean="0"/>
          </a:p>
          <a:p>
            <a:pPr marL="1200150" lvl="2" indent="-285750">
              <a:buFont typeface="Arial"/>
              <a:buChar char="•"/>
            </a:pPr>
            <a:r>
              <a:rPr lang="fr-FR" dirty="0" err="1" smtClean="0"/>
              <a:t>concat</a:t>
            </a:r>
            <a:r>
              <a:rPr lang="fr-FR" dirty="0" smtClean="0"/>
              <a:t>(str1, str2, …)				String</a:t>
            </a:r>
            <a:endParaRPr lang="fr-FR" dirty="0"/>
          </a:p>
          <a:p>
            <a:pPr marL="1200150" lvl="2" indent="-285750">
              <a:buFont typeface="Arial"/>
              <a:buChar char="•"/>
            </a:pPr>
            <a:r>
              <a:rPr lang="en-IE" dirty="0"/>
              <a:t>concat_ws(SEP,  str1, str2, …)	</a:t>
            </a:r>
            <a:r>
              <a:rPr lang="en-IE" dirty="0" smtClean="0"/>
              <a:t>		String</a:t>
            </a:r>
            <a:endParaRPr lang="fr-FR" dirty="0"/>
          </a:p>
          <a:p>
            <a:pPr marL="1200150" lvl="2" indent="-285750">
              <a:buFont typeface="Arial"/>
              <a:buChar char="•"/>
            </a:pPr>
            <a:r>
              <a:rPr lang="en-IE" dirty="0"/>
              <a:t>concat_ws(SEP,  </a:t>
            </a:r>
            <a:r>
              <a:rPr lang="en-IE" dirty="0" smtClean="0"/>
              <a:t>Array&lt;String&gt;)</a:t>
            </a:r>
            <a:r>
              <a:rPr lang="en-IE" dirty="0"/>
              <a:t>	</a:t>
            </a:r>
            <a:r>
              <a:rPr lang="en-IE" dirty="0" smtClean="0"/>
              <a:t>		String</a:t>
            </a:r>
            <a:endParaRPr lang="en-IE" dirty="0"/>
          </a:p>
          <a:p>
            <a:pPr marL="1200150" lvl="2" indent="-285750">
              <a:buFont typeface="Arial"/>
              <a:buChar char="•"/>
            </a:pPr>
            <a:r>
              <a:rPr lang="en-IE" dirty="0" smtClean="0"/>
              <a:t>instr(String text, </a:t>
            </a:r>
            <a:r>
              <a:rPr lang="en-IE" dirty="0"/>
              <a:t>String </a:t>
            </a:r>
            <a:r>
              <a:rPr lang="en-IE" dirty="0" smtClean="0"/>
              <a:t>str)				</a:t>
            </a:r>
            <a:r>
              <a:rPr lang="en-IE" dirty="0" err="1" smtClean="0"/>
              <a:t>Int</a:t>
            </a:r>
            <a:endParaRPr lang="en-IE" dirty="0" smtClean="0"/>
          </a:p>
          <a:p>
            <a:pPr marL="1200150" lvl="2" indent="-285750">
              <a:buFont typeface="Arial"/>
              <a:buChar char="•"/>
            </a:pPr>
            <a:r>
              <a:rPr lang="en-IE" dirty="0"/>
              <a:t>length(string A</a:t>
            </a:r>
            <a:r>
              <a:rPr lang="en-IE" dirty="0" smtClean="0"/>
              <a:t>)					Int</a:t>
            </a:r>
          </a:p>
          <a:p>
            <a:pPr marL="1200150" lvl="2" indent="-285750">
              <a:buFont typeface="Arial"/>
              <a:buChar char="•"/>
            </a:pPr>
            <a:r>
              <a:rPr lang="en-IE" dirty="0" smtClean="0"/>
              <a:t>locate(String str, String text [, </a:t>
            </a:r>
            <a:r>
              <a:rPr lang="en-IE" dirty="0"/>
              <a:t>I</a:t>
            </a:r>
            <a:r>
              <a:rPr lang="en-IE" dirty="0" smtClean="0"/>
              <a:t>nt </a:t>
            </a:r>
            <a:r>
              <a:rPr lang="en-IE" dirty="0"/>
              <a:t>pos</a:t>
            </a:r>
            <a:r>
              <a:rPr lang="en-IE" dirty="0" smtClean="0"/>
              <a:t>])		Int</a:t>
            </a:r>
          </a:p>
          <a:p>
            <a:pPr marL="1200150" lvl="2" indent="-285750">
              <a:buFont typeface="Arial"/>
              <a:buChar char="•"/>
            </a:pPr>
            <a:r>
              <a:rPr lang="en-IE" dirty="0" smtClean="0"/>
              <a:t>lower(String </a:t>
            </a:r>
            <a:r>
              <a:rPr lang="en-IE" dirty="0"/>
              <a:t>A</a:t>
            </a:r>
            <a:r>
              <a:rPr lang="en-IE" dirty="0" smtClean="0"/>
              <a:t>), lcase(String </a:t>
            </a:r>
            <a:r>
              <a:rPr lang="en-IE" dirty="0"/>
              <a:t>A</a:t>
            </a:r>
            <a:r>
              <a:rPr lang="en-IE" dirty="0" smtClean="0"/>
              <a:t>)			String</a:t>
            </a:r>
          </a:p>
          <a:p>
            <a:pPr marL="1200150" lvl="2" indent="-285750">
              <a:buFont typeface="Arial"/>
              <a:buChar char="•"/>
            </a:pPr>
            <a:r>
              <a:rPr lang="en-IE" dirty="0" err="1" smtClean="0"/>
              <a:t>get_json_object</a:t>
            </a:r>
            <a:r>
              <a:rPr lang="en-IE" dirty="0" smtClean="0"/>
              <a:t>(String </a:t>
            </a:r>
            <a:r>
              <a:rPr lang="en-IE" dirty="0" err="1"/>
              <a:t>json_string</a:t>
            </a:r>
            <a:r>
              <a:rPr lang="en-IE" dirty="0"/>
              <a:t>, </a:t>
            </a:r>
            <a:r>
              <a:rPr lang="en-IE" dirty="0" smtClean="0"/>
              <a:t>String </a:t>
            </a:r>
            <a:r>
              <a:rPr lang="en-IE" dirty="0"/>
              <a:t>path</a:t>
            </a:r>
            <a:r>
              <a:rPr lang="en-IE" dirty="0" smtClean="0"/>
              <a:t>)	String</a:t>
            </a:r>
          </a:p>
          <a:p>
            <a:pPr marL="1200150" lvl="2" indent="-285750">
              <a:buFont typeface="Arial"/>
              <a:buChar char="•"/>
            </a:pPr>
            <a:r>
              <a:rPr lang="en-IE" dirty="0"/>
              <a:t>json_tuple(jsonStr, k1, k2, </a:t>
            </a:r>
            <a:r>
              <a:rPr lang="en-IE" dirty="0" smtClean="0"/>
              <a:t>...)			Tuple</a:t>
            </a:r>
          </a:p>
          <a:p>
            <a:pPr marL="1200150" lvl="2" indent="-285750">
              <a:buFont typeface="Arial"/>
              <a:buChar char="•"/>
            </a:pPr>
            <a:r>
              <a:rPr lang="fr-FR" dirty="0" smtClean="0"/>
              <a:t>Etc.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523193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2" r="43092" b="34537"/>
          <a:stretch/>
        </p:blipFill>
        <p:spPr>
          <a:xfrm>
            <a:off x="400049" y="2452208"/>
            <a:ext cx="1562101" cy="440579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1887827"/>
            <a:ext cx="635780" cy="7335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2638936"/>
            <a:ext cx="635780" cy="73359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3390045"/>
            <a:ext cx="635780" cy="7335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141154"/>
            <a:ext cx="635780" cy="733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320" y="1969676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01320" y="270892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La démystification du Big Data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01320" y="342900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Installation Pig &amp; Hive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01320" y="4221088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TP : gestion des données d'un tchat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61598" y="64972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</a:t>
            </a:fld>
            <a:endParaRPr lang="en-IE" sz="1400" b="1" dirty="0"/>
          </a:p>
        </p:txBody>
      </p:sp>
    </p:spTree>
    <p:extLst>
      <p:ext uri="{BB962C8B-B14F-4D97-AF65-F5344CB8AC3E}">
        <p14:creationId xmlns:p14="http://schemas.microsoft.com/office/powerpoint/2010/main" val="32787836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50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315914" y="2055276"/>
            <a:ext cx="7680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Date </a:t>
            </a:r>
            <a:r>
              <a:rPr lang="en-IE" b="1" u="sng" dirty="0" smtClean="0"/>
              <a:t>Functions :</a:t>
            </a:r>
            <a:endParaRPr lang="en-IE" b="1" u="sng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unix_timestamp</a:t>
            </a:r>
            <a:r>
              <a:rPr lang="fr-FR" dirty="0" smtClean="0"/>
              <a:t>()				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unix_timestamp</a:t>
            </a:r>
            <a:r>
              <a:rPr lang="fr-FR" dirty="0"/>
              <a:t>(String date)		</a:t>
            </a:r>
            <a:r>
              <a:rPr lang="fr-FR" dirty="0" smtClean="0"/>
              <a:t>	</a:t>
            </a:r>
            <a:r>
              <a:rPr lang="fr-FR" dirty="0" err="1" smtClean="0"/>
              <a:t>BigInt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unix_timestamp</a:t>
            </a:r>
            <a:r>
              <a:rPr lang="fr-FR" dirty="0"/>
              <a:t>(String </a:t>
            </a:r>
            <a:r>
              <a:rPr lang="fr-FR" dirty="0" smtClean="0"/>
              <a:t>date, String pattern)		</a:t>
            </a:r>
            <a:r>
              <a:rPr lang="fr-FR" dirty="0" err="1" smtClean="0"/>
              <a:t>BigInt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/>
              <a:t>date_format</a:t>
            </a:r>
            <a:r>
              <a:rPr lang="en-IE" dirty="0" smtClean="0"/>
              <a:t>(Date/Timestamp/String </a:t>
            </a:r>
            <a:r>
              <a:rPr lang="en-IE" dirty="0" err="1"/>
              <a:t>ts</a:t>
            </a:r>
            <a:r>
              <a:rPr lang="en-IE" dirty="0"/>
              <a:t>, </a:t>
            </a:r>
            <a:r>
              <a:rPr lang="en-IE" dirty="0" smtClean="0"/>
              <a:t>String </a:t>
            </a:r>
            <a:r>
              <a:rPr lang="en-IE" dirty="0" err="1"/>
              <a:t>fmt</a:t>
            </a:r>
            <a:r>
              <a:rPr lang="en-IE" dirty="0" smtClean="0"/>
              <a:t>)	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y</a:t>
            </a:r>
            <a:r>
              <a:rPr lang="fr-FR" dirty="0" err="1" smtClean="0"/>
              <a:t>ear</a:t>
            </a:r>
            <a:r>
              <a:rPr lang="fr-FR" dirty="0" smtClean="0"/>
              <a:t>, quarter, </a:t>
            </a:r>
            <a:r>
              <a:rPr lang="fr-FR" dirty="0" err="1"/>
              <a:t>month</a:t>
            </a:r>
            <a:r>
              <a:rPr lang="fr-FR" dirty="0"/>
              <a:t>, </a:t>
            </a:r>
            <a:r>
              <a:rPr lang="fr-FR" dirty="0" err="1" smtClean="0"/>
              <a:t>weekofyear</a:t>
            </a:r>
            <a:r>
              <a:rPr lang="fr-FR" dirty="0" smtClean="0"/>
              <a:t>, </a:t>
            </a:r>
            <a:r>
              <a:rPr lang="fr-FR" dirty="0" err="1" smtClean="0"/>
              <a:t>day</a:t>
            </a:r>
            <a:r>
              <a:rPr lang="fr-FR" dirty="0" smtClean="0"/>
              <a:t>, </a:t>
            </a:r>
            <a:r>
              <a:rPr lang="fr-FR" dirty="0" err="1" smtClean="0"/>
              <a:t>dayofmonth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err="1" smtClean="0"/>
              <a:t>hour</a:t>
            </a:r>
            <a:r>
              <a:rPr lang="fr-FR" dirty="0" smtClean="0"/>
              <a:t>, minute, second				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/>
              <a:t>datediff</a:t>
            </a:r>
            <a:r>
              <a:rPr lang="en-IE" dirty="0" smtClean="0"/>
              <a:t>(String </a:t>
            </a:r>
            <a:r>
              <a:rPr lang="en-IE" dirty="0" err="1"/>
              <a:t>enddate</a:t>
            </a:r>
            <a:r>
              <a:rPr lang="en-IE" dirty="0"/>
              <a:t>, </a:t>
            </a:r>
            <a:r>
              <a:rPr lang="en-IE" dirty="0" smtClean="0"/>
              <a:t>String </a:t>
            </a:r>
            <a:r>
              <a:rPr lang="en-IE" dirty="0" err="1"/>
              <a:t>startdate</a:t>
            </a:r>
            <a:r>
              <a:rPr lang="en-IE" dirty="0" smtClean="0"/>
              <a:t>)		</a:t>
            </a:r>
            <a:r>
              <a:rPr lang="en-IE" dirty="0" err="1" smtClean="0"/>
              <a:t>Int</a:t>
            </a:r>
            <a:endParaRPr lang="en-I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/>
              <a:t>date_add</a:t>
            </a:r>
            <a:r>
              <a:rPr lang="en-IE" dirty="0" smtClean="0"/>
              <a:t>(String </a:t>
            </a:r>
            <a:r>
              <a:rPr lang="en-IE" dirty="0" err="1"/>
              <a:t>startdate</a:t>
            </a:r>
            <a:r>
              <a:rPr lang="en-IE" dirty="0"/>
              <a:t>, </a:t>
            </a:r>
            <a:r>
              <a:rPr lang="en-IE" dirty="0" err="1"/>
              <a:t>I</a:t>
            </a:r>
            <a:r>
              <a:rPr lang="en-IE" dirty="0" err="1" smtClean="0"/>
              <a:t>nt</a:t>
            </a:r>
            <a:r>
              <a:rPr lang="en-IE" dirty="0" smtClean="0"/>
              <a:t> </a:t>
            </a:r>
            <a:r>
              <a:rPr lang="en-IE" dirty="0"/>
              <a:t>days</a:t>
            </a:r>
            <a:r>
              <a:rPr lang="en-IE" dirty="0" smtClean="0"/>
              <a:t>) (</a:t>
            </a:r>
            <a:r>
              <a:rPr lang="en-IE" dirty="0" err="1" smtClean="0"/>
              <a:t>date_sub</a:t>
            </a:r>
            <a:r>
              <a:rPr lang="en-IE" dirty="0" smtClean="0"/>
              <a:t>)	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/>
              <a:t>add_months</a:t>
            </a:r>
            <a:r>
              <a:rPr lang="en-IE" dirty="0" smtClean="0"/>
              <a:t>(String </a:t>
            </a:r>
            <a:r>
              <a:rPr lang="en-IE" dirty="0" err="1"/>
              <a:t>start_date</a:t>
            </a:r>
            <a:r>
              <a:rPr lang="en-IE" dirty="0"/>
              <a:t>, </a:t>
            </a:r>
            <a:r>
              <a:rPr lang="en-IE" dirty="0" err="1"/>
              <a:t>I</a:t>
            </a:r>
            <a:r>
              <a:rPr lang="en-IE" dirty="0" err="1" smtClean="0"/>
              <a:t>nt</a:t>
            </a:r>
            <a:r>
              <a:rPr lang="en-IE" dirty="0" smtClean="0"/>
              <a:t> </a:t>
            </a:r>
            <a:r>
              <a:rPr lang="en-IE" dirty="0" err="1"/>
              <a:t>num_months</a:t>
            </a:r>
            <a:r>
              <a:rPr lang="en-IE" dirty="0" smtClean="0"/>
              <a:t>)	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 smtClean="0"/>
              <a:t>months_between</a:t>
            </a:r>
            <a:r>
              <a:rPr lang="en-IE" dirty="0" smtClean="0"/>
              <a:t>(</a:t>
            </a:r>
            <a:r>
              <a:rPr lang="en-IE" dirty="0" err="1"/>
              <a:t>enddate</a:t>
            </a:r>
            <a:r>
              <a:rPr lang="en-IE" dirty="0" smtClean="0"/>
              <a:t>, </a:t>
            </a:r>
            <a:r>
              <a:rPr lang="en-IE" dirty="0" err="1"/>
              <a:t>startdate</a:t>
            </a:r>
            <a:r>
              <a:rPr lang="en-IE" dirty="0"/>
              <a:t>) 	</a:t>
            </a:r>
            <a:r>
              <a:rPr lang="en-IE" dirty="0" smtClean="0"/>
              <a:t>	</a:t>
            </a:r>
            <a:r>
              <a:rPr lang="en-IE" dirty="0" err="1" smtClean="0"/>
              <a:t>Int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25726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51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719150" y="1857829"/>
            <a:ext cx="5705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Collection </a:t>
            </a:r>
            <a:r>
              <a:rPr lang="en-IE" b="1" u="sng" dirty="0" smtClean="0"/>
              <a:t>Functions :</a:t>
            </a:r>
            <a:endParaRPr lang="en-IE" b="1" u="sng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map_keys</a:t>
            </a:r>
            <a:r>
              <a:rPr lang="fr-FR" dirty="0" smtClean="0"/>
              <a:t>(</a:t>
            </a:r>
            <a:r>
              <a:rPr lang="fr-FR" dirty="0" err="1" smtClean="0"/>
              <a:t>Map</a:t>
            </a:r>
            <a:r>
              <a:rPr lang="fr-FR" dirty="0" smtClean="0"/>
              <a:t>&lt;K,V&gt;)		</a:t>
            </a:r>
            <a:r>
              <a:rPr lang="fr-FR" dirty="0" err="1" smtClean="0"/>
              <a:t>Array</a:t>
            </a:r>
            <a:r>
              <a:rPr lang="fr-FR" dirty="0" smtClean="0"/>
              <a:t>&lt;K&gt;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map_values</a:t>
            </a:r>
            <a:r>
              <a:rPr lang="fr-FR" dirty="0" smtClean="0"/>
              <a:t>(</a:t>
            </a:r>
            <a:r>
              <a:rPr lang="fr-FR" dirty="0" err="1" smtClean="0"/>
              <a:t>Map</a:t>
            </a:r>
            <a:r>
              <a:rPr lang="fr-FR" dirty="0"/>
              <a:t>&lt;K,V&gt;)	</a:t>
            </a:r>
            <a:r>
              <a:rPr lang="fr-FR" dirty="0" smtClean="0"/>
              <a:t>	</a:t>
            </a:r>
            <a:r>
              <a:rPr lang="fr-FR" dirty="0" err="1" smtClean="0"/>
              <a:t>Array</a:t>
            </a:r>
            <a:r>
              <a:rPr lang="fr-FR" dirty="0" smtClean="0"/>
              <a:t>&lt;V&gt;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sort_array</a:t>
            </a: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&lt;T&gt;)		</a:t>
            </a:r>
            <a:r>
              <a:rPr lang="fr-FR" dirty="0" err="1" smtClean="0"/>
              <a:t>Array</a:t>
            </a:r>
            <a:r>
              <a:rPr lang="fr-FR" dirty="0" smtClean="0"/>
              <a:t>&lt;T&gt;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array_contains</a:t>
            </a:r>
            <a:r>
              <a:rPr lang="fr-FR" dirty="0" smtClean="0"/>
              <a:t>(</a:t>
            </a:r>
            <a:r>
              <a:rPr lang="fr-FR" dirty="0" err="1"/>
              <a:t>A</a:t>
            </a:r>
            <a:r>
              <a:rPr lang="fr-FR" dirty="0" err="1" smtClean="0"/>
              <a:t>rray</a:t>
            </a:r>
            <a:r>
              <a:rPr lang="fr-FR" dirty="0" smtClean="0"/>
              <a:t>&lt;T&gt;,value)	</a:t>
            </a:r>
            <a:r>
              <a:rPr lang="fr-FR" dirty="0" err="1" smtClean="0"/>
              <a:t>Boolean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/>
              <a:t>explode(ARRAY&lt;T&gt;)		T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size(</a:t>
            </a:r>
            <a:r>
              <a:rPr lang="fr-FR" dirty="0" err="1"/>
              <a:t>Map</a:t>
            </a:r>
            <a:r>
              <a:rPr lang="fr-FR" dirty="0"/>
              <a:t>&lt;K,V&gt;)		</a:t>
            </a:r>
            <a:r>
              <a:rPr lang="fr-FR" dirty="0" smtClean="0"/>
              <a:t>	Int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size(</a:t>
            </a:r>
            <a:r>
              <a:rPr lang="fr-FR" dirty="0" err="1" smtClean="0"/>
              <a:t>Array</a:t>
            </a:r>
            <a:r>
              <a:rPr lang="fr-FR" dirty="0" smtClean="0"/>
              <a:t>&lt;T&gt;)</a:t>
            </a:r>
            <a:r>
              <a:rPr lang="fr-FR" dirty="0"/>
              <a:t>		</a:t>
            </a:r>
            <a:r>
              <a:rPr lang="fr-FR" dirty="0" smtClean="0"/>
              <a:t>	Int</a:t>
            </a:r>
            <a:endParaRPr lang="fr-FR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934702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52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757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3 : Mesure de la fréquentation journalière du tchat avec Hive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145835" y="2186483"/>
            <a:ext cx="6852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b="1" dirty="0" smtClean="0">
                <a:solidFill>
                  <a:srgbClr val="0070C0"/>
                </a:solidFill>
              </a:rPr>
              <a:t>SELECT</a:t>
            </a:r>
            <a:r>
              <a:rPr lang="en-IE" sz="2000" dirty="0" smtClean="0"/>
              <a:t> 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pageid</a:t>
            </a:r>
            <a:r>
              <a:rPr lang="en-IE" sz="2000" dirty="0"/>
              <a:t>, </a:t>
            </a:r>
            <a:r>
              <a:rPr lang="en-IE" sz="2000" dirty="0" err="1" smtClean="0">
                <a:solidFill>
                  <a:schemeClr val="accent6">
                    <a:lumMod val="50000"/>
                  </a:schemeClr>
                </a:solidFill>
              </a:rPr>
              <a:t>adid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000" b="1" dirty="0" smtClean="0">
                <a:solidFill>
                  <a:srgbClr val="0070C0"/>
                </a:solidFill>
              </a:rPr>
              <a:t>FROM</a:t>
            </a:r>
            <a:r>
              <a:rPr lang="en-IE" sz="2000" dirty="0" smtClean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table</a:t>
            </a:r>
            <a:b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          </a:t>
            </a:r>
            <a:r>
              <a:rPr lang="en-IE" sz="2000" b="1" dirty="0" smtClean="0">
                <a:solidFill>
                  <a:srgbClr val="0070C0"/>
                </a:solidFill>
              </a:rPr>
              <a:t>LATERAL</a:t>
            </a:r>
            <a:r>
              <a:rPr lang="en-IE" sz="2000" dirty="0" smtClean="0"/>
              <a:t> </a:t>
            </a:r>
            <a:r>
              <a:rPr lang="en-IE" sz="2000" b="1" dirty="0">
                <a:solidFill>
                  <a:srgbClr val="0070C0"/>
                </a:solidFill>
              </a:rPr>
              <a:t>VIEW</a:t>
            </a:r>
            <a:r>
              <a:rPr lang="en-IE" sz="2000" dirty="0"/>
              <a:t> explode(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adid_list</a:t>
            </a:r>
            <a:r>
              <a:rPr lang="en-IE" sz="2000" dirty="0"/>
              <a:t>) </a:t>
            </a:r>
            <a:r>
              <a:rPr lang="en-IE" sz="2000" dirty="0" err="1" smtClean="0">
                <a:solidFill>
                  <a:schemeClr val="accent6">
                    <a:lumMod val="50000"/>
                  </a:schemeClr>
                </a:solidFill>
              </a:rPr>
              <a:t>aliasTable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000" dirty="0" smtClean="0"/>
              <a:t>AS 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adid</a:t>
            </a:r>
            <a:r>
              <a:rPr lang="en-IE" sz="2000" dirty="0" smtClean="0"/>
              <a:t>;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5238863" y="3208056"/>
            <a:ext cx="29173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err="1"/>
              <a:t>pageid</a:t>
            </a:r>
            <a:r>
              <a:rPr lang="en-IE" dirty="0"/>
              <a:t> (string)	</a:t>
            </a:r>
            <a:r>
              <a:rPr lang="en-IE" dirty="0" err="1"/>
              <a:t>adid</a:t>
            </a:r>
            <a:r>
              <a:rPr lang="en-IE" dirty="0"/>
              <a:t> (</a:t>
            </a:r>
            <a:r>
              <a:rPr lang="en-IE" dirty="0" err="1"/>
              <a:t>int</a:t>
            </a:r>
            <a:r>
              <a:rPr lang="en-IE" dirty="0"/>
              <a:t>)</a:t>
            </a:r>
          </a:p>
          <a:p>
            <a:r>
              <a:rPr lang="en-IE" dirty="0"/>
              <a:t>"</a:t>
            </a:r>
            <a:r>
              <a:rPr lang="en-IE" dirty="0" err="1"/>
              <a:t>front_page</a:t>
            </a:r>
            <a:r>
              <a:rPr lang="en-IE" dirty="0"/>
              <a:t>“	1</a:t>
            </a:r>
          </a:p>
          <a:p>
            <a:r>
              <a:rPr lang="en-IE" dirty="0"/>
              <a:t>"</a:t>
            </a:r>
            <a:r>
              <a:rPr lang="en-IE" dirty="0" err="1"/>
              <a:t>front_page</a:t>
            </a:r>
            <a:r>
              <a:rPr lang="en-IE" dirty="0"/>
              <a:t>“	2</a:t>
            </a:r>
          </a:p>
          <a:p>
            <a:r>
              <a:rPr lang="en-IE" dirty="0"/>
              <a:t>"</a:t>
            </a:r>
            <a:r>
              <a:rPr lang="en-IE" dirty="0" err="1"/>
              <a:t>front_page</a:t>
            </a:r>
            <a:r>
              <a:rPr lang="en-IE" dirty="0"/>
              <a:t>“	3</a:t>
            </a:r>
          </a:p>
          <a:p>
            <a:r>
              <a:rPr lang="en-IE" dirty="0"/>
              <a:t>"</a:t>
            </a:r>
            <a:r>
              <a:rPr lang="en-IE" dirty="0" err="1"/>
              <a:t>contact_page</a:t>
            </a:r>
            <a:r>
              <a:rPr lang="en-IE" dirty="0"/>
              <a:t>“	3</a:t>
            </a:r>
          </a:p>
          <a:p>
            <a:r>
              <a:rPr lang="en-IE" dirty="0"/>
              <a:t>"</a:t>
            </a:r>
            <a:r>
              <a:rPr lang="en-IE" dirty="0" err="1"/>
              <a:t>contact_page</a:t>
            </a:r>
            <a:r>
              <a:rPr lang="en-IE" dirty="0"/>
              <a:t>“	4</a:t>
            </a:r>
          </a:p>
          <a:p>
            <a:r>
              <a:rPr lang="en-IE" dirty="0"/>
              <a:t>"</a:t>
            </a:r>
            <a:r>
              <a:rPr lang="en-IE" dirty="0" err="1"/>
              <a:t>contact_page</a:t>
            </a:r>
            <a:r>
              <a:rPr lang="en-IE" dirty="0"/>
              <a:t>“	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79" y="3553951"/>
            <a:ext cx="29242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err="1"/>
              <a:t>Pageid</a:t>
            </a:r>
            <a:r>
              <a:rPr lang="en-IE" dirty="0"/>
              <a:t>		</a:t>
            </a:r>
            <a:r>
              <a:rPr lang="en-IE" dirty="0" err="1"/>
              <a:t>adid_list</a:t>
            </a:r>
            <a:endParaRPr lang="en-IE" dirty="0"/>
          </a:p>
          <a:p>
            <a:r>
              <a:rPr lang="en-IE" dirty="0" err="1"/>
              <a:t>contact_page</a:t>
            </a:r>
            <a:r>
              <a:rPr lang="en-IE" dirty="0"/>
              <a:t>	[3, 4, 5]</a:t>
            </a:r>
          </a:p>
          <a:p>
            <a:r>
              <a:rPr lang="en-IE" dirty="0" err="1"/>
              <a:t>front_page</a:t>
            </a:r>
            <a:r>
              <a:rPr lang="en-IE" dirty="0"/>
              <a:t>	[1, 2, 3]</a:t>
            </a:r>
          </a:p>
        </p:txBody>
      </p:sp>
      <p:sp>
        <p:nvSpPr>
          <p:cNvPr id="14" name="Flèche droite 13"/>
          <p:cNvSpPr/>
          <p:nvPr/>
        </p:nvSpPr>
        <p:spPr>
          <a:xfrm>
            <a:off x="3512458" y="3784783"/>
            <a:ext cx="1219200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02874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53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013367" y="2225894"/>
            <a:ext cx="711726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/>
              <a:t>Exercice 4 </a:t>
            </a:r>
            <a:r>
              <a:rPr lang="fr-FR" sz="5400" b="1" dirty="0" smtClean="0"/>
              <a:t>:</a:t>
            </a:r>
            <a:br>
              <a:rPr lang="fr-FR" sz="5400" b="1" dirty="0" smtClean="0"/>
            </a:br>
            <a:r>
              <a:rPr lang="fr-FR" sz="5400" b="1" dirty="0" smtClean="0"/>
              <a:t>Mesure de l’</a:t>
            </a:r>
            <a:r>
              <a:rPr lang="fr-FR" sz="5400" b="1" dirty="0" err="1" smtClean="0"/>
              <a:t>attractrivité</a:t>
            </a:r>
            <a:r>
              <a:rPr lang="fr-FR" sz="5400" b="1" dirty="0" smtClean="0"/>
              <a:t/>
            </a:r>
            <a:br>
              <a:rPr lang="fr-FR" sz="5400" b="1" dirty="0" smtClean="0"/>
            </a:br>
            <a:r>
              <a:rPr lang="fr-FR" sz="5400" b="1" dirty="0" smtClean="0"/>
              <a:t>entre les individus</a:t>
            </a:r>
            <a:endParaRPr lang="en-IE" sz="5400" b="1" dirty="0"/>
          </a:p>
        </p:txBody>
      </p:sp>
    </p:spTree>
    <p:extLst>
      <p:ext uri="{BB962C8B-B14F-4D97-AF65-F5344CB8AC3E}">
        <p14:creationId xmlns:p14="http://schemas.microsoft.com/office/powerpoint/2010/main" val="3069698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54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0" y="2084013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 smtClean="0"/>
              <a:t> </a:t>
            </a:r>
            <a:r>
              <a:rPr lang="en-IE" sz="2000" dirty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JOIN</a:t>
            </a:r>
            <a:r>
              <a:rPr lang="en-IE" sz="2000" dirty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</a:t>
            </a:r>
            <a:r>
              <a:rPr lang="en-IE" sz="2000" b="1" dirty="0">
                <a:solidFill>
                  <a:srgbClr val="0070C0"/>
                </a:solidFill>
              </a:rPr>
              <a:t>BY</a:t>
            </a:r>
            <a:r>
              <a:rPr lang="en-IE" sz="2000" dirty="0"/>
              <a:t> {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|'(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'expression</a:t>
            </a:r>
            <a:r>
              <a:rPr lang="en-IE" sz="2000" dirty="0"/>
              <a:t> [,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</a:t>
            </a:r>
            <a:r>
              <a:rPr lang="en-IE" sz="2000" dirty="0" smtClean="0"/>
              <a:t>…]')'}</a:t>
            </a:r>
            <a:br>
              <a:rPr lang="en-IE" sz="2000" dirty="0" smtClean="0"/>
            </a:br>
            <a:r>
              <a:rPr lang="en-IE" sz="2000" dirty="0" smtClean="0"/>
              <a:t>(,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</a:t>
            </a:r>
            <a:r>
              <a:rPr lang="en-IE" sz="2000" b="1" dirty="0">
                <a:solidFill>
                  <a:srgbClr val="0070C0"/>
                </a:solidFill>
              </a:rPr>
              <a:t>BY</a:t>
            </a:r>
            <a:r>
              <a:rPr lang="en-IE" sz="2000" dirty="0"/>
              <a:t> {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|'(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'expression</a:t>
            </a:r>
            <a:r>
              <a:rPr lang="en-IE" sz="2000" dirty="0"/>
              <a:t> [,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/>
              <a:t> …]')'} </a:t>
            </a:r>
            <a:r>
              <a:rPr lang="en-IE" sz="2000" dirty="0" smtClean="0"/>
              <a:t>…)</a:t>
            </a:r>
            <a:br>
              <a:rPr lang="en-IE" sz="2000" dirty="0" smtClean="0"/>
            </a:br>
            <a:r>
              <a:rPr lang="en-IE" sz="2000" dirty="0" smtClean="0"/>
              <a:t>[</a:t>
            </a:r>
            <a:r>
              <a:rPr lang="en-IE" sz="2000" dirty="0"/>
              <a:t>USING 'replicated' | 'skewed' | 'merge' | 'merge-sparse</a:t>
            </a:r>
            <a:r>
              <a:rPr lang="en-IE" sz="2000" dirty="0" smtClean="0"/>
              <a:t>'] [</a:t>
            </a:r>
            <a:r>
              <a:rPr lang="en-IE" sz="2000" dirty="0"/>
              <a:t>PARALLEL n];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2302" y="3376284"/>
            <a:ext cx="84797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smtClean="0"/>
              <a:t>USING</a:t>
            </a:r>
            <a:r>
              <a:rPr lang="en-IE" u="dotted" dirty="0"/>
              <a:t>		</a:t>
            </a:r>
            <a:r>
              <a:rPr lang="en-IE" dirty="0"/>
              <a:t>Keyword</a:t>
            </a:r>
          </a:p>
          <a:p>
            <a:r>
              <a:rPr lang="en-IE" dirty="0"/>
              <a:t>'replicated</a:t>
            </a:r>
            <a:r>
              <a:rPr lang="en-IE" dirty="0" smtClean="0"/>
              <a:t>'</a:t>
            </a:r>
            <a:r>
              <a:rPr lang="en-IE" u="dotted" dirty="0"/>
              <a:t>	</a:t>
            </a:r>
            <a:r>
              <a:rPr lang="en-IE" dirty="0" smtClean="0"/>
              <a:t>Use </a:t>
            </a:r>
            <a:r>
              <a:rPr lang="en-IE" dirty="0"/>
              <a:t>to perform replicated </a:t>
            </a:r>
            <a:r>
              <a:rPr lang="en-IE" dirty="0" smtClean="0"/>
              <a:t>joins.</a:t>
            </a:r>
            <a:endParaRPr lang="en-IE" dirty="0"/>
          </a:p>
          <a:p>
            <a:r>
              <a:rPr lang="en-IE" dirty="0"/>
              <a:t>'skewed</a:t>
            </a:r>
            <a:r>
              <a:rPr lang="en-IE" dirty="0" smtClean="0"/>
              <a:t>'</a:t>
            </a:r>
            <a:r>
              <a:rPr lang="en-IE" u="dotted" dirty="0"/>
              <a:t>		</a:t>
            </a:r>
            <a:r>
              <a:rPr lang="en-IE" dirty="0" smtClean="0"/>
              <a:t>Use </a:t>
            </a:r>
            <a:r>
              <a:rPr lang="en-IE" dirty="0"/>
              <a:t>to perform skewed </a:t>
            </a:r>
            <a:r>
              <a:rPr lang="en-IE" dirty="0" smtClean="0"/>
              <a:t>joins.</a:t>
            </a:r>
            <a:endParaRPr lang="en-IE" dirty="0"/>
          </a:p>
          <a:p>
            <a:r>
              <a:rPr lang="en-IE" dirty="0"/>
              <a:t>'merge</a:t>
            </a:r>
            <a:r>
              <a:rPr lang="en-IE" dirty="0" smtClean="0"/>
              <a:t>'</a:t>
            </a:r>
            <a:r>
              <a:rPr lang="en-IE" u="dotted" dirty="0"/>
              <a:t>		</a:t>
            </a:r>
            <a:r>
              <a:rPr lang="en-IE" dirty="0" smtClean="0"/>
              <a:t>Use </a:t>
            </a:r>
            <a:r>
              <a:rPr lang="en-IE" dirty="0"/>
              <a:t>to perform merge </a:t>
            </a:r>
            <a:r>
              <a:rPr lang="en-IE" dirty="0" smtClean="0"/>
              <a:t>joins.</a:t>
            </a:r>
            <a:endParaRPr lang="en-IE" dirty="0"/>
          </a:p>
          <a:p>
            <a:r>
              <a:rPr lang="en-IE" dirty="0"/>
              <a:t>'merge-sparse</a:t>
            </a:r>
            <a:r>
              <a:rPr lang="en-IE" dirty="0" smtClean="0"/>
              <a:t>'</a:t>
            </a:r>
            <a:r>
              <a:rPr lang="en-IE" u="dotted" dirty="0"/>
              <a:t>	</a:t>
            </a:r>
            <a:r>
              <a:rPr lang="en-IE" dirty="0" smtClean="0"/>
              <a:t>Use </a:t>
            </a:r>
            <a:r>
              <a:rPr lang="en-IE" dirty="0"/>
              <a:t>to perform merge-sparse </a:t>
            </a:r>
            <a:r>
              <a:rPr lang="en-IE" dirty="0" smtClean="0"/>
              <a:t>joins.</a:t>
            </a:r>
            <a:endParaRPr lang="en-IE" dirty="0"/>
          </a:p>
          <a:p>
            <a:r>
              <a:rPr lang="en-IE" dirty="0" smtClean="0"/>
              <a:t>PARALLEL n</a:t>
            </a:r>
            <a:r>
              <a:rPr lang="en-IE" u="dotted" dirty="0"/>
              <a:t>	</a:t>
            </a:r>
            <a:r>
              <a:rPr lang="en-IE" dirty="0" smtClean="0"/>
              <a:t>Increase </a:t>
            </a:r>
            <a:r>
              <a:rPr lang="en-IE" dirty="0"/>
              <a:t>the parallelism of a job by 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9617" y="5490621"/>
            <a:ext cx="79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dirty="0" smtClean="0"/>
              <a:t>=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/>
              <a:t>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b="1" dirty="0" smtClean="0">
                <a:solidFill>
                  <a:srgbClr val="0070C0"/>
                </a:solidFill>
              </a:rPr>
              <a:t>BY</a:t>
            </a:r>
            <a:r>
              <a:rPr lang="en-IE" dirty="0" smtClean="0"/>
              <a:t> (</a:t>
            </a:r>
            <a:r>
              <a:rPr lang="en-IE" dirty="0" err="1" smtClean="0">
                <a:solidFill>
                  <a:schemeClr val="accent6">
                    <a:lumMod val="50000"/>
                  </a:schemeClr>
                </a:solidFill>
              </a:rPr>
              <a:t>prénom</a:t>
            </a:r>
            <a:r>
              <a:rPr lang="en-IE" dirty="0" smtClean="0"/>
              <a:t>,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 age</a:t>
            </a:r>
            <a:r>
              <a:rPr lang="en-IE" dirty="0" smtClean="0"/>
              <a:t>),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b="1" dirty="0">
                <a:solidFill>
                  <a:srgbClr val="0070C0"/>
                </a:solidFill>
              </a:rPr>
              <a:t>BY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 smtClean="0"/>
              <a:t>(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name</a:t>
            </a:r>
            <a:r>
              <a:rPr lang="en-IE" dirty="0" smtClean="0"/>
              <a:t>,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dirty="0" smtClean="0"/>
              <a:t>);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95337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55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0" y="2082689"/>
            <a:ext cx="8986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 smtClean="0"/>
              <a:t> </a:t>
            </a:r>
            <a:r>
              <a:rPr lang="en-IE" sz="2400" dirty="0"/>
              <a:t>= </a:t>
            </a:r>
            <a:r>
              <a:rPr lang="en-IE" sz="2400" b="1" dirty="0">
                <a:solidFill>
                  <a:srgbClr val="0070C0"/>
                </a:solidFill>
              </a:rPr>
              <a:t>JOIN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left-alias</a:t>
            </a:r>
            <a:r>
              <a:rPr lang="en-IE" sz="2400" dirty="0"/>
              <a:t> </a:t>
            </a:r>
            <a:r>
              <a:rPr lang="en-IE" sz="2400" b="1" dirty="0">
                <a:solidFill>
                  <a:srgbClr val="0070C0"/>
                </a:solidFill>
              </a:rPr>
              <a:t>BY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left-alias-column</a:t>
            </a:r>
            <a:r>
              <a:rPr lang="en-IE" sz="2400" dirty="0"/>
              <a:t> [</a:t>
            </a:r>
            <a:r>
              <a:rPr lang="en-IE" sz="2400" b="1" dirty="0">
                <a:solidFill>
                  <a:srgbClr val="0070C0"/>
                </a:solidFill>
              </a:rPr>
              <a:t>LEFT</a:t>
            </a:r>
            <a:r>
              <a:rPr lang="en-IE" sz="2400" dirty="0"/>
              <a:t>|</a:t>
            </a:r>
            <a:r>
              <a:rPr lang="en-IE" sz="2400" b="1" dirty="0">
                <a:solidFill>
                  <a:srgbClr val="0070C0"/>
                </a:solidFill>
              </a:rPr>
              <a:t>RIGHT</a:t>
            </a:r>
            <a:r>
              <a:rPr lang="en-IE" sz="2400" dirty="0"/>
              <a:t>|</a:t>
            </a:r>
            <a:r>
              <a:rPr lang="en-IE" sz="2400" b="1" dirty="0">
                <a:solidFill>
                  <a:srgbClr val="0070C0"/>
                </a:solidFill>
              </a:rPr>
              <a:t>FULL</a:t>
            </a:r>
            <a:r>
              <a:rPr lang="en-IE" sz="2400" dirty="0" smtClean="0"/>
              <a:t>][</a:t>
            </a:r>
            <a:r>
              <a:rPr lang="en-IE" sz="2400" dirty="0"/>
              <a:t>OUTER</a:t>
            </a:r>
            <a:r>
              <a:rPr lang="en-IE" sz="2400" dirty="0" smtClean="0"/>
              <a:t>],</a:t>
            </a:r>
            <a:br>
              <a:rPr lang="en-IE" sz="2400" dirty="0" smtClean="0"/>
            </a:b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right-alias</a:t>
            </a:r>
            <a:r>
              <a:rPr lang="en-IE" sz="2400" dirty="0" smtClean="0"/>
              <a:t> </a:t>
            </a:r>
            <a:r>
              <a:rPr lang="en-IE" sz="2400" b="1" dirty="0">
                <a:solidFill>
                  <a:srgbClr val="0070C0"/>
                </a:solidFill>
              </a:rPr>
              <a:t>BY</a:t>
            </a:r>
            <a:r>
              <a:rPr lang="en-IE" sz="2400" dirty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right-alias-column</a:t>
            </a:r>
            <a:r>
              <a:rPr lang="en-IE" sz="2400" dirty="0"/>
              <a:t/>
            </a:r>
            <a:br>
              <a:rPr lang="en-IE" sz="2400" dirty="0"/>
            </a:br>
            <a:r>
              <a:rPr lang="en-IE" sz="2400" dirty="0" smtClean="0"/>
              <a:t>[USING </a:t>
            </a:r>
            <a:r>
              <a:rPr lang="en-IE" sz="2400" dirty="0"/>
              <a:t>'replicated' | 'skewed' | 'merge</a:t>
            </a:r>
            <a:r>
              <a:rPr lang="en-IE" sz="2400" dirty="0" smtClean="0"/>
              <a:t>'] </a:t>
            </a:r>
            <a:r>
              <a:rPr lang="en-IE" sz="2400" dirty="0"/>
              <a:t>[PARALLEL n];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9604" y="3748450"/>
            <a:ext cx="46445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 smtClean="0"/>
              <a:t>BY</a:t>
            </a:r>
            <a:r>
              <a:rPr lang="en-IE" sz="2000" u="dotted" dirty="0"/>
              <a:t>		</a:t>
            </a:r>
            <a:r>
              <a:rPr lang="en-IE" sz="2000" dirty="0"/>
              <a:t>Keyword</a:t>
            </a:r>
          </a:p>
          <a:p>
            <a:r>
              <a:rPr lang="en-IE" sz="2000" dirty="0" smtClean="0"/>
              <a:t>LEFT</a:t>
            </a:r>
            <a:r>
              <a:rPr lang="en-IE" sz="2000" u="dotted" dirty="0"/>
              <a:t>		</a:t>
            </a:r>
            <a:r>
              <a:rPr lang="en-IE" sz="2000" dirty="0" smtClean="0"/>
              <a:t>Left </a:t>
            </a:r>
            <a:r>
              <a:rPr lang="en-IE" sz="2000" dirty="0"/>
              <a:t>outer join.</a:t>
            </a:r>
          </a:p>
          <a:p>
            <a:r>
              <a:rPr lang="en-IE" sz="2000" dirty="0" smtClean="0"/>
              <a:t>RIGHT</a:t>
            </a:r>
            <a:r>
              <a:rPr lang="en-IE" sz="2000" u="dotted" dirty="0"/>
              <a:t>		</a:t>
            </a:r>
            <a:r>
              <a:rPr lang="en-IE" sz="2000" dirty="0" smtClean="0"/>
              <a:t>Right </a:t>
            </a:r>
            <a:r>
              <a:rPr lang="en-IE" sz="2000" dirty="0"/>
              <a:t>outer join.</a:t>
            </a:r>
          </a:p>
          <a:p>
            <a:r>
              <a:rPr lang="en-IE" sz="2000" dirty="0" smtClean="0"/>
              <a:t>FULL</a:t>
            </a:r>
            <a:r>
              <a:rPr lang="en-IE" sz="2000" u="dotted" dirty="0"/>
              <a:t>		</a:t>
            </a:r>
            <a:r>
              <a:rPr lang="en-IE" sz="2000" dirty="0" smtClean="0"/>
              <a:t>Full </a:t>
            </a:r>
            <a:r>
              <a:rPr lang="en-IE" sz="2000" dirty="0"/>
              <a:t>outer join.</a:t>
            </a:r>
          </a:p>
          <a:p>
            <a:r>
              <a:rPr lang="en-IE" sz="2000" dirty="0" smtClean="0"/>
              <a:t>OUTER</a:t>
            </a:r>
            <a:r>
              <a:rPr lang="en-IE" sz="2000" u="dotted" dirty="0"/>
              <a:t>		 </a:t>
            </a:r>
            <a:r>
              <a:rPr lang="en-IE" sz="2000" dirty="0" smtClean="0"/>
              <a:t>(</a:t>
            </a:r>
            <a:r>
              <a:rPr lang="en-IE" sz="2000" dirty="0"/>
              <a:t>Optional) </a:t>
            </a:r>
            <a:r>
              <a:rPr lang="en-IE" sz="2000" dirty="0" smtClean="0"/>
              <a:t>Keyword</a:t>
            </a:r>
            <a:endParaRPr lang="en-IE" sz="2000" dirty="0"/>
          </a:p>
        </p:txBody>
      </p:sp>
      <p:sp>
        <p:nvSpPr>
          <p:cNvPr id="13" name="Rectangle 12"/>
          <p:cNvSpPr/>
          <p:nvPr/>
        </p:nvSpPr>
        <p:spPr>
          <a:xfrm>
            <a:off x="499617" y="5443323"/>
            <a:ext cx="797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dirty="0" smtClean="0"/>
              <a:t>=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/>
              <a:t>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b="1" dirty="0" smtClean="0">
                <a:solidFill>
                  <a:srgbClr val="0070C0"/>
                </a:solidFill>
              </a:rPr>
              <a:t>BY</a:t>
            </a:r>
            <a:r>
              <a:rPr lang="en-IE" dirty="0" smtClean="0"/>
              <a:t> (</a:t>
            </a:r>
            <a:r>
              <a:rPr lang="en-IE" dirty="0" err="1" smtClean="0">
                <a:solidFill>
                  <a:schemeClr val="accent6">
                    <a:lumMod val="50000"/>
                  </a:schemeClr>
                </a:solidFill>
              </a:rPr>
              <a:t>prénom</a:t>
            </a:r>
            <a:r>
              <a:rPr lang="en-IE" dirty="0" smtClean="0"/>
              <a:t>,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 age</a:t>
            </a:r>
            <a:r>
              <a:rPr lang="en-IE" dirty="0" smtClean="0"/>
              <a:t>) </a:t>
            </a:r>
            <a:r>
              <a:rPr lang="en-IE" b="1" dirty="0" smtClean="0">
                <a:solidFill>
                  <a:srgbClr val="0070C0"/>
                </a:solidFill>
              </a:rPr>
              <a:t>LEFT</a:t>
            </a:r>
            <a:r>
              <a:rPr lang="en-IE" dirty="0" smtClean="0"/>
              <a:t> ,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b="1" dirty="0">
                <a:solidFill>
                  <a:srgbClr val="0070C0"/>
                </a:solidFill>
              </a:rPr>
              <a:t>BY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 smtClean="0"/>
              <a:t>(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name</a:t>
            </a:r>
            <a:r>
              <a:rPr lang="en-IE" dirty="0" smtClean="0"/>
              <a:t>,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dirty="0" smtClean="0"/>
              <a:t>);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8946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56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2700" y="2068247"/>
            <a:ext cx="90272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 smtClean="0"/>
              <a:t> </a:t>
            </a:r>
            <a:r>
              <a:rPr lang="en-IE" sz="2000" dirty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GROUP</a:t>
            </a:r>
            <a:r>
              <a:rPr lang="en-IE" sz="2000" dirty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/>
              <a:t> { ALL | BY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expression</a:t>
            </a:r>
            <a:r>
              <a:rPr lang="en-IE" sz="2000" dirty="0" smtClean="0"/>
              <a:t>}</a:t>
            </a:r>
            <a:br>
              <a:rPr lang="en-IE" sz="2000" dirty="0" smtClean="0"/>
            </a:br>
            <a:r>
              <a:rPr lang="en-IE" sz="2000" dirty="0" smtClean="0"/>
              <a:t>[</a:t>
            </a:r>
            <a:r>
              <a:rPr lang="en-IE" sz="2000" dirty="0"/>
              <a:t>USING 'collected' | 'merge'] </a:t>
            </a:r>
            <a:r>
              <a:rPr lang="en-IE" sz="2000" dirty="0" smtClean="0"/>
              <a:t>[</a:t>
            </a:r>
            <a:r>
              <a:rPr lang="en-IE" sz="2000" dirty="0"/>
              <a:t>PARALLEL n</a:t>
            </a:r>
            <a:r>
              <a:rPr lang="en-IE" sz="2000" dirty="0" smtClean="0"/>
              <a:t>];</a:t>
            </a:r>
          </a:p>
          <a:p>
            <a:pPr algn="ctr"/>
            <a:endParaRPr lang="fr-FR" sz="2000" dirty="0"/>
          </a:p>
          <a:p>
            <a:pPr algn="ctr"/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 smtClean="0"/>
              <a:t> </a:t>
            </a:r>
            <a:r>
              <a:rPr lang="en-IE" sz="2000" dirty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COGROUP</a:t>
            </a:r>
            <a:r>
              <a:rPr lang="en-IE" sz="2000" dirty="0"/>
              <a:t> 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000" dirty="0" smtClean="0"/>
              <a:t> </a:t>
            </a:r>
            <a:r>
              <a:rPr lang="en-IE" sz="2000" b="1" dirty="0">
                <a:solidFill>
                  <a:srgbClr val="0070C0"/>
                </a:solidFill>
              </a:rPr>
              <a:t>BY</a:t>
            </a:r>
            <a:r>
              <a:rPr lang="en-IE" sz="2000" dirty="0"/>
              <a:t> 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field_alias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000" dirty="0" smtClean="0"/>
              <a:t>,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 alias</a:t>
            </a:r>
            <a:r>
              <a:rPr lang="en-IE" sz="2000" dirty="0"/>
              <a:t> </a:t>
            </a:r>
            <a:r>
              <a:rPr lang="en-IE" sz="2000" b="1" dirty="0" smtClean="0">
                <a:solidFill>
                  <a:srgbClr val="0070C0"/>
                </a:solidFill>
              </a:rPr>
              <a:t>BY</a:t>
            </a:r>
            <a:r>
              <a:rPr lang="en-IE" sz="2000" dirty="0" smtClean="0"/>
              <a:t> </a:t>
            </a:r>
            <a:r>
              <a:rPr lang="en-IE" sz="2000" dirty="0" err="1">
                <a:solidFill>
                  <a:schemeClr val="accent6">
                    <a:lumMod val="50000"/>
                  </a:schemeClr>
                </a:solidFill>
              </a:rPr>
              <a:t>field_alias</a:t>
            </a:r>
            <a:r>
              <a:rPr lang="en-IE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000" dirty="0" smtClean="0"/>
              <a:t>;</a:t>
            </a:r>
            <a:endParaRPr lang="en-IE" sz="2000" dirty="0"/>
          </a:p>
        </p:txBody>
      </p:sp>
      <p:sp>
        <p:nvSpPr>
          <p:cNvPr id="11" name="Rectangle 10"/>
          <p:cNvSpPr/>
          <p:nvPr/>
        </p:nvSpPr>
        <p:spPr>
          <a:xfrm>
            <a:off x="499616" y="3412270"/>
            <a:ext cx="84086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 smtClean="0"/>
              <a:t>ALL</a:t>
            </a:r>
            <a:r>
              <a:rPr lang="en-IE" u="dotted" dirty="0"/>
              <a:t>		</a:t>
            </a:r>
            <a:r>
              <a:rPr lang="en-IE" dirty="0" smtClean="0"/>
              <a:t>Use </a:t>
            </a:r>
            <a:r>
              <a:rPr lang="en-IE" dirty="0"/>
              <a:t>ALL if you want all tuples to go to a single group.</a:t>
            </a:r>
          </a:p>
          <a:p>
            <a:r>
              <a:rPr lang="en-IE" dirty="0" smtClean="0"/>
              <a:t>BY</a:t>
            </a:r>
            <a:r>
              <a:rPr lang="en-IE" u="dotted" dirty="0"/>
              <a:t>		</a:t>
            </a:r>
            <a:r>
              <a:rPr lang="en-IE" dirty="0" smtClean="0"/>
              <a:t>Use </a:t>
            </a:r>
            <a:r>
              <a:rPr lang="en-IE" dirty="0"/>
              <a:t>this clause to group the relation by field, tuple or expression.</a:t>
            </a:r>
          </a:p>
          <a:p>
            <a:r>
              <a:rPr lang="en-IE" dirty="0" smtClean="0"/>
              <a:t>expression</a:t>
            </a:r>
            <a:r>
              <a:rPr lang="en-IE" u="dotted" dirty="0"/>
              <a:t>	</a:t>
            </a:r>
            <a:r>
              <a:rPr lang="en-IE" dirty="0" smtClean="0"/>
              <a:t>A </a:t>
            </a:r>
            <a:r>
              <a:rPr lang="en-IE" dirty="0"/>
              <a:t>tuple expression. </a:t>
            </a:r>
          </a:p>
          <a:p>
            <a:r>
              <a:rPr lang="en-IE" dirty="0" smtClean="0"/>
              <a:t>USING</a:t>
            </a:r>
            <a:r>
              <a:rPr lang="en-IE" u="dotted" dirty="0"/>
              <a:t>		</a:t>
            </a:r>
            <a:r>
              <a:rPr lang="en-IE" dirty="0" smtClean="0"/>
              <a:t>Keyword</a:t>
            </a:r>
            <a:endParaRPr lang="en-IE" dirty="0"/>
          </a:p>
          <a:p>
            <a:r>
              <a:rPr lang="en-IE" dirty="0" smtClean="0"/>
              <a:t>'collected‘</a:t>
            </a:r>
            <a:r>
              <a:rPr lang="en-IE" u="dotted" dirty="0"/>
              <a:t>	</a:t>
            </a:r>
            <a:r>
              <a:rPr lang="en-IE" dirty="0" smtClean="0"/>
              <a:t>With </a:t>
            </a:r>
            <a:r>
              <a:rPr lang="en-IE" dirty="0"/>
              <a:t>the GROUP operation (works with one </a:t>
            </a:r>
            <a:r>
              <a:rPr lang="en-IE" dirty="0" smtClean="0"/>
              <a:t>relation).</a:t>
            </a:r>
            <a:endParaRPr lang="en-IE" dirty="0"/>
          </a:p>
          <a:p>
            <a:r>
              <a:rPr lang="en-IE" dirty="0"/>
              <a:t>'merge'</a:t>
            </a:r>
            <a:r>
              <a:rPr lang="en-IE" u="dotted" dirty="0"/>
              <a:t>		</a:t>
            </a:r>
            <a:r>
              <a:rPr lang="en-IE" dirty="0"/>
              <a:t>W</a:t>
            </a:r>
            <a:r>
              <a:rPr lang="en-IE" dirty="0" smtClean="0"/>
              <a:t>ith </a:t>
            </a:r>
            <a:r>
              <a:rPr lang="en-IE" dirty="0"/>
              <a:t>the COGROUP operation (works with two or more </a:t>
            </a:r>
            <a:r>
              <a:rPr lang="en-IE" dirty="0" smtClean="0"/>
              <a:t>relations).</a:t>
            </a:r>
            <a:endParaRPr lang="en-IE" dirty="0"/>
          </a:p>
          <a:p>
            <a:r>
              <a:rPr lang="en-IE" dirty="0" smtClean="0"/>
              <a:t>PARALLEL n</a:t>
            </a:r>
            <a:r>
              <a:rPr lang="en-IE" u="dotted" dirty="0"/>
              <a:t>	</a:t>
            </a:r>
            <a:r>
              <a:rPr lang="en-IE" dirty="0" smtClean="0"/>
              <a:t>Increase </a:t>
            </a:r>
            <a:r>
              <a:rPr lang="en-IE" dirty="0"/>
              <a:t>the parallelism of a job by n</a:t>
            </a:r>
            <a:r>
              <a:rPr lang="en-IE" dirty="0" smtClean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3819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57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12700" y="2490798"/>
            <a:ext cx="9131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 smtClean="0"/>
              <a:t> </a:t>
            </a:r>
            <a:r>
              <a:rPr lang="en-IE" sz="2800" dirty="0"/>
              <a:t>= </a:t>
            </a:r>
            <a:r>
              <a:rPr lang="en-IE" sz="2800" b="1" dirty="0">
                <a:solidFill>
                  <a:srgbClr val="0070C0"/>
                </a:solidFill>
              </a:rPr>
              <a:t>LIMIT</a:t>
            </a:r>
            <a:r>
              <a:rPr lang="en-IE" sz="2800" dirty="0"/>
              <a:t>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 n</a:t>
            </a:r>
            <a:r>
              <a:rPr lang="en-IE" sz="2800" dirty="0" smtClean="0"/>
              <a:t>;</a:t>
            </a:r>
            <a:endParaRPr lang="en-IE" sz="2800" dirty="0"/>
          </a:p>
        </p:txBody>
      </p:sp>
      <p:sp>
        <p:nvSpPr>
          <p:cNvPr id="4" name="Rectangle 3"/>
          <p:cNvSpPr/>
          <p:nvPr/>
        </p:nvSpPr>
        <p:spPr>
          <a:xfrm>
            <a:off x="2285998" y="3475335"/>
            <a:ext cx="6712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alias</a:t>
            </a:r>
            <a:r>
              <a:rPr lang="en-IE" sz="2400" u="dotted" dirty="0"/>
              <a:t>	</a:t>
            </a:r>
            <a:r>
              <a:rPr lang="en-IE" sz="2400" dirty="0" smtClean="0"/>
              <a:t>The </a:t>
            </a:r>
            <a:r>
              <a:rPr lang="en-IE" sz="2400" dirty="0"/>
              <a:t>name of a relation.</a:t>
            </a:r>
          </a:p>
          <a:p>
            <a:r>
              <a:rPr lang="en-IE" sz="2400" dirty="0" smtClean="0"/>
              <a:t>n</a:t>
            </a:r>
            <a:r>
              <a:rPr lang="en-IE" sz="2400" u="dotted" dirty="0"/>
              <a:t>	</a:t>
            </a:r>
            <a:r>
              <a:rPr lang="en-IE" sz="2400" dirty="0" smtClean="0"/>
              <a:t>The </a:t>
            </a:r>
            <a:r>
              <a:rPr lang="en-IE" sz="2400" dirty="0"/>
              <a:t>number of output </a:t>
            </a:r>
            <a:r>
              <a:rPr lang="en-IE" sz="2400" dirty="0" smtClean="0"/>
              <a:t>tuples</a:t>
            </a:r>
            <a:endParaRPr lang="en-IE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7614192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58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1" y="219607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 smtClean="0">
                <a:solidFill>
                  <a:srgbClr val="0070C0"/>
                </a:solidFill>
              </a:rPr>
              <a:t>SAMPLE</a:t>
            </a:r>
            <a:r>
              <a:rPr lang="en-IE" sz="2800" dirty="0" smtClean="0">
                <a:solidFill>
                  <a:srgbClr val="0070C0"/>
                </a:solidFill>
              </a:rPr>
              <a:t>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size</a:t>
            </a:r>
            <a:r>
              <a:rPr lang="en-IE" sz="2800" dirty="0" smtClean="0"/>
              <a:t>;</a:t>
            </a:r>
            <a:endParaRPr lang="en-IE" sz="2800" dirty="0"/>
          </a:p>
        </p:txBody>
      </p:sp>
      <p:sp>
        <p:nvSpPr>
          <p:cNvPr id="4" name="Rectangle 3"/>
          <p:cNvSpPr/>
          <p:nvPr/>
        </p:nvSpPr>
        <p:spPr>
          <a:xfrm>
            <a:off x="505110" y="3478143"/>
            <a:ext cx="8005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alias</a:t>
            </a:r>
            <a:r>
              <a:rPr lang="en-IE" sz="2400" u="dotted" dirty="0"/>
              <a:t>	</a:t>
            </a:r>
            <a:r>
              <a:rPr lang="en-IE" sz="2400" dirty="0" smtClean="0"/>
              <a:t>The </a:t>
            </a:r>
            <a:r>
              <a:rPr lang="en-IE" sz="2400" dirty="0"/>
              <a:t>name of a relation.</a:t>
            </a:r>
          </a:p>
          <a:p>
            <a:r>
              <a:rPr lang="en-IE" sz="2400" dirty="0" smtClean="0"/>
              <a:t>size</a:t>
            </a:r>
            <a:r>
              <a:rPr lang="en-IE" sz="2400" u="dotted" dirty="0"/>
              <a:t>	</a:t>
            </a:r>
            <a:r>
              <a:rPr lang="en-IE" sz="2400" dirty="0" smtClean="0"/>
              <a:t>Sample </a:t>
            </a:r>
            <a:r>
              <a:rPr lang="en-IE" sz="2400" dirty="0"/>
              <a:t>size, either a constant, range 0 to </a:t>
            </a:r>
            <a:r>
              <a:rPr lang="en-IE" sz="2400" dirty="0" smtClean="0"/>
              <a:t>1.</a:t>
            </a:r>
            <a:endParaRPr lang="en-IE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9861181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59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12700" y="2300184"/>
            <a:ext cx="91313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 smtClean="0"/>
              <a:t> </a:t>
            </a:r>
            <a:r>
              <a:rPr lang="en-IE" sz="2800" dirty="0"/>
              <a:t>= </a:t>
            </a:r>
            <a:r>
              <a:rPr lang="en-IE" sz="2800" b="1" dirty="0">
                <a:solidFill>
                  <a:srgbClr val="0070C0"/>
                </a:solidFill>
              </a:rPr>
              <a:t>FILTER</a:t>
            </a:r>
            <a:r>
              <a:rPr lang="en-IE" sz="2800" dirty="0"/>
              <a:t>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 </a:t>
            </a:r>
            <a:r>
              <a:rPr lang="en-IE" sz="2800" b="1" dirty="0">
                <a:solidFill>
                  <a:srgbClr val="0070C0"/>
                </a:solidFill>
              </a:rPr>
              <a:t>BY</a:t>
            </a:r>
            <a:r>
              <a:rPr lang="en-IE" sz="2800" dirty="0"/>
              <a:t> expression</a:t>
            </a:r>
            <a:r>
              <a:rPr lang="en-IE" sz="2800" dirty="0" smtClean="0"/>
              <a:t>;</a:t>
            </a:r>
            <a:endParaRPr lang="en-IE" sz="2800" dirty="0"/>
          </a:p>
        </p:txBody>
      </p:sp>
      <p:sp>
        <p:nvSpPr>
          <p:cNvPr id="4" name="Rectangle 3"/>
          <p:cNvSpPr/>
          <p:nvPr/>
        </p:nvSpPr>
        <p:spPr>
          <a:xfrm>
            <a:off x="1812700" y="3544891"/>
            <a:ext cx="584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alias</a:t>
            </a:r>
            <a:r>
              <a:rPr lang="en-IE" sz="2400" u="dotted" dirty="0"/>
              <a:t>		</a:t>
            </a:r>
            <a:r>
              <a:rPr lang="en-IE" sz="2400" dirty="0"/>
              <a:t>The name of the relation.</a:t>
            </a:r>
          </a:p>
          <a:p>
            <a:r>
              <a:rPr lang="en-IE" sz="2400" dirty="0"/>
              <a:t>BY</a:t>
            </a:r>
            <a:r>
              <a:rPr lang="en-IE" sz="2400" u="dotted" dirty="0"/>
              <a:t>		</a:t>
            </a:r>
            <a:r>
              <a:rPr lang="en-IE" sz="2400" dirty="0"/>
              <a:t>Required keyword.</a:t>
            </a:r>
          </a:p>
          <a:p>
            <a:r>
              <a:rPr lang="en-IE" sz="2400" dirty="0"/>
              <a:t>expression</a:t>
            </a:r>
            <a:r>
              <a:rPr lang="en-IE" sz="2400" u="dotted" dirty="0"/>
              <a:t>	</a:t>
            </a:r>
            <a:r>
              <a:rPr lang="en-IE" sz="2400" dirty="0"/>
              <a:t>A </a:t>
            </a:r>
            <a:r>
              <a:rPr lang="en-IE" sz="2400" dirty="0" err="1"/>
              <a:t>boolean</a:t>
            </a:r>
            <a:r>
              <a:rPr lang="en-IE" sz="2400" dirty="0"/>
              <a:t> expression.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772614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9" r="14045"/>
          <a:stretch/>
        </p:blipFill>
        <p:spPr>
          <a:xfrm>
            <a:off x="-2076450" y="-1"/>
            <a:ext cx="11220450" cy="1972697"/>
          </a:xfrm>
          <a:prstGeom prst="rect">
            <a:avLst/>
          </a:prstGeom>
        </p:spPr>
      </p:pic>
      <p:sp>
        <p:nvSpPr>
          <p:cNvPr id="3" name="ZoneTexte 4"/>
          <p:cNvSpPr/>
          <p:nvPr/>
        </p:nvSpPr>
        <p:spPr>
          <a:xfrm>
            <a:off x="0" y="955026"/>
            <a:ext cx="9144000" cy="52920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fr-FR" sz="2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+mj-lt"/>
                <a:ea typeface="Microsoft YaHei" pitchFamily="2"/>
                <a:cs typeface="Open Sans"/>
              </a:rPr>
              <a:t>Les </a:t>
            </a:r>
            <a:r>
              <a:rPr lang="fr-FR" sz="2800" b="1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+mj-lt"/>
                <a:ea typeface="Microsoft YaHei" pitchFamily="2"/>
                <a:cs typeface="Open Sans"/>
              </a:rPr>
              <a:t>SIDs</a:t>
            </a:r>
            <a:r>
              <a:rPr lang="fr-FR" sz="2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+mj-lt"/>
                <a:ea typeface="Microsoft YaHei" pitchFamily="2"/>
                <a:cs typeface="Open Sans"/>
              </a:rPr>
              <a:t> sont-ils des Big Data </a:t>
            </a:r>
            <a:r>
              <a:rPr lang="fr-FR" sz="2800" b="1" i="0" u="none" strike="noStrike" kern="1200" spc="0" dirty="0" err="1" smtClean="0">
                <a:ln>
                  <a:noFill/>
                </a:ln>
                <a:solidFill>
                  <a:srgbClr val="000000"/>
                </a:solidFill>
                <a:latin typeface="+mj-lt"/>
                <a:ea typeface="Microsoft YaHei" pitchFamily="2"/>
                <a:cs typeface="Open Sans"/>
              </a:rPr>
              <a:t>Scientists</a:t>
            </a:r>
            <a:r>
              <a:rPr lang="fr-FR" sz="2800" b="1" i="0" u="none" strike="noStrike" kern="1200" spc="0" dirty="0" smtClean="0">
                <a:ln>
                  <a:noFill/>
                </a:ln>
                <a:solidFill>
                  <a:srgbClr val="000000"/>
                </a:solidFill>
                <a:latin typeface="+mj-lt"/>
                <a:ea typeface="Microsoft YaHei" pitchFamily="2"/>
                <a:cs typeface="Open Sans"/>
              </a:rPr>
              <a:t> ?</a:t>
            </a:r>
          </a:p>
        </p:txBody>
      </p:sp>
      <p:pic>
        <p:nvPicPr>
          <p:cNvPr id="6" name="Image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</a:t>
            </a:fld>
            <a:endParaRPr lang="en-IE" sz="14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/>
          <a:srcRect l="10078" r="10388"/>
          <a:stretch/>
        </p:blipFill>
        <p:spPr>
          <a:xfrm>
            <a:off x="2076449" y="2474366"/>
            <a:ext cx="5118417" cy="367443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0" y="1766807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Qu’est-ce que le Big Data ?</a:t>
            </a:r>
            <a:endParaRPr lang="en-IE" sz="3200" b="1" dirty="0"/>
          </a:p>
        </p:txBody>
      </p:sp>
    </p:spTree>
    <p:extLst>
      <p:ext uri="{BB962C8B-B14F-4D97-AF65-F5344CB8AC3E}">
        <p14:creationId xmlns:p14="http://schemas.microsoft.com/office/powerpoint/2010/main" val="1206431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60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662122" y="2168328"/>
            <a:ext cx="8068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b="1" dirty="0" smtClean="0">
                <a:solidFill>
                  <a:srgbClr val="0070C0"/>
                </a:solidFill>
              </a:rPr>
              <a:t>SPLIT</a:t>
            </a:r>
            <a:r>
              <a:rPr lang="en-IE" sz="2400" dirty="0" smtClean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</a:t>
            </a:r>
            <a:r>
              <a:rPr lang="en-IE" sz="2400" b="1" dirty="0">
                <a:solidFill>
                  <a:srgbClr val="0070C0"/>
                </a:solidFill>
              </a:rPr>
              <a:t>INTO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IF expression,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IF </a:t>
            </a:r>
            <a:r>
              <a:rPr lang="en-IE" sz="2400" dirty="0" smtClean="0"/>
              <a:t>expression</a:t>
            </a:r>
            <a:br>
              <a:rPr lang="en-IE" sz="2400" dirty="0" smtClean="0"/>
            </a:br>
            <a:r>
              <a:rPr lang="en-IE" sz="2400" dirty="0" smtClean="0"/>
              <a:t>	[, </a:t>
            </a:r>
            <a:r>
              <a:rPr lang="en-IE" sz="2400" dirty="0"/>
              <a:t>alias IF expression …] [,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OTHERWISE</a:t>
            </a:r>
            <a:r>
              <a:rPr lang="en-IE" sz="2400" dirty="0" smtClean="0"/>
              <a:t>];</a:t>
            </a:r>
            <a:endParaRPr lang="en-IE" sz="2400" dirty="0"/>
          </a:p>
        </p:txBody>
      </p:sp>
      <p:sp>
        <p:nvSpPr>
          <p:cNvPr id="4" name="Rectangle 3"/>
          <p:cNvSpPr/>
          <p:nvPr/>
        </p:nvSpPr>
        <p:spPr>
          <a:xfrm>
            <a:off x="1037771" y="3321093"/>
            <a:ext cx="70684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 smtClean="0"/>
              <a:t>INTO</a:t>
            </a:r>
            <a:r>
              <a:rPr lang="en-IE" sz="2000" u="dotted" dirty="0"/>
              <a:t>		</a:t>
            </a:r>
            <a:r>
              <a:rPr lang="en-IE" sz="2000" dirty="0"/>
              <a:t>Required keyword.</a:t>
            </a:r>
          </a:p>
          <a:p>
            <a:r>
              <a:rPr lang="en-IE" sz="2000" dirty="0" smtClean="0"/>
              <a:t>IF</a:t>
            </a:r>
            <a:r>
              <a:rPr lang="en-IE" sz="2000" u="dotted" dirty="0"/>
              <a:t>		</a:t>
            </a:r>
            <a:r>
              <a:rPr lang="en-IE" sz="2000" dirty="0" smtClean="0"/>
              <a:t>Required </a:t>
            </a:r>
            <a:r>
              <a:rPr lang="en-IE" sz="2000" dirty="0"/>
              <a:t>keyword.</a:t>
            </a:r>
          </a:p>
          <a:p>
            <a:r>
              <a:rPr lang="en-IE" sz="2000" dirty="0" smtClean="0"/>
              <a:t>OTHERWISE</a:t>
            </a:r>
            <a:r>
              <a:rPr lang="en-IE" sz="2000" u="dotted" dirty="0" smtClean="0"/>
              <a:t>	</a:t>
            </a:r>
            <a:r>
              <a:rPr lang="en-IE" sz="2000" dirty="0" smtClean="0"/>
              <a:t>Optional </a:t>
            </a:r>
            <a:r>
              <a:rPr lang="en-IE" sz="2000" dirty="0"/>
              <a:t>keyword. Designates a default relation.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12701" y="4772183"/>
            <a:ext cx="45735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 smtClean="0">
                <a:solidFill>
                  <a:srgbClr val="0070C0"/>
                </a:solidFill>
              </a:rPr>
              <a:t>SPLIT</a:t>
            </a:r>
            <a:r>
              <a:rPr lang="en-IE" dirty="0" smtClean="0"/>
              <a:t>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b="1" dirty="0" smtClean="0">
                <a:solidFill>
                  <a:srgbClr val="0070C0"/>
                </a:solidFill>
              </a:rPr>
              <a:t>INTO</a:t>
            </a:r>
            <a:r>
              <a:rPr lang="en-IE" dirty="0"/>
              <a:t/>
            </a:r>
            <a:br>
              <a:rPr lang="en-IE" dirty="0"/>
            </a:br>
            <a:r>
              <a:rPr lang="en-IE" dirty="0" smtClean="0"/>
              <a:t>	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dirty="0" smtClean="0"/>
              <a:t>IF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gender</a:t>
            </a:r>
            <a:r>
              <a:rPr lang="en-IE" dirty="0" smtClean="0"/>
              <a:t>==‘Homme’,</a:t>
            </a:r>
            <a:br>
              <a:rPr lang="en-IE" dirty="0" smtClean="0"/>
            </a:br>
            <a:r>
              <a:rPr lang="en-IE" dirty="0" smtClean="0"/>
              <a:t>	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C </a:t>
            </a:r>
            <a:r>
              <a:rPr lang="en-IE" dirty="0" smtClean="0"/>
              <a:t>IF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gender</a:t>
            </a:r>
            <a:r>
              <a:rPr lang="en-IE" dirty="0" smtClean="0"/>
              <a:t>==‘Femme’ AND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dirty="0" smtClean="0"/>
              <a:t>&gt;20,</a:t>
            </a:r>
            <a:br>
              <a:rPr lang="en-IE" dirty="0" smtClean="0"/>
            </a:br>
            <a:r>
              <a:rPr lang="en-IE" dirty="0" smtClean="0"/>
              <a:t>	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D </a:t>
            </a:r>
            <a:r>
              <a:rPr lang="en-IE" dirty="0" smtClean="0"/>
              <a:t>OTHERWISE;</a:t>
            </a:r>
            <a:endParaRPr lang="en-IE" dirty="0"/>
          </a:p>
        </p:txBody>
      </p:sp>
      <p:sp>
        <p:nvSpPr>
          <p:cNvPr id="13" name="ZoneTexte 12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5391657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61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12700" y="234637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 smtClean="0"/>
              <a:t> </a:t>
            </a:r>
            <a:r>
              <a:rPr lang="en-IE" sz="2800" dirty="0"/>
              <a:t>= </a:t>
            </a:r>
            <a:r>
              <a:rPr lang="en-IE" sz="2800" b="1" dirty="0">
                <a:solidFill>
                  <a:srgbClr val="0070C0"/>
                </a:solidFill>
              </a:rPr>
              <a:t>UNION</a:t>
            </a:r>
            <a:r>
              <a:rPr lang="en-IE" sz="2800" dirty="0"/>
              <a:t> [ONSCHEMA]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,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[,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</a:t>
            </a:r>
            <a:r>
              <a:rPr lang="en-IE" sz="2800" dirty="0" smtClean="0"/>
              <a:t>…];</a:t>
            </a:r>
            <a:endParaRPr lang="en-IE" sz="2800" dirty="0"/>
          </a:p>
        </p:txBody>
      </p:sp>
      <p:sp>
        <p:nvSpPr>
          <p:cNvPr id="4" name="Rectangle 3"/>
          <p:cNvSpPr/>
          <p:nvPr/>
        </p:nvSpPr>
        <p:spPr>
          <a:xfrm>
            <a:off x="499617" y="3329660"/>
            <a:ext cx="8397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alias</a:t>
            </a:r>
            <a:r>
              <a:rPr lang="en-IE" sz="2400" u="dotted" dirty="0"/>
              <a:t>		</a:t>
            </a:r>
            <a:r>
              <a:rPr lang="en-IE" sz="2400" dirty="0"/>
              <a:t>The name of a relation.</a:t>
            </a:r>
          </a:p>
          <a:p>
            <a:r>
              <a:rPr lang="en-IE" sz="2400" dirty="0"/>
              <a:t>ONSCHEMA</a:t>
            </a:r>
            <a:r>
              <a:rPr lang="en-IE" sz="2400" u="dotted" dirty="0"/>
              <a:t>	</a:t>
            </a:r>
            <a:r>
              <a:rPr lang="en-IE" sz="2400" dirty="0"/>
              <a:t>Use the ONSCHEMA clause to base the </a:t>
            </a:r>
            <a:r>
              <a:rPr lang="en-IE" sz="2400" dirty="0" smtClean="0"/>
              <a:t>union</a:t>
            </a:r>
            <a:br>
              <a:rPr lang="en-IE" sz="2400" dirty="0" smtClean="0"/>
            </a:br>
            <a:r>
              <a:rPr lang="en-IE" sz="2400" dirty="0" smtClean="0"/>
              <a:t>		on </a:t>
            </a:r>
            <a:r>
              <a:rPr lang="en-IE" sz="2400" dirty="0"/>
              <a:t>named fields (rather than positional notation).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1134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sz="2400" dirty="0" smtClean="0"/>
              <a:t>= </a:t>
            </a:r>
            <a:r>
              <a:rPr lang="en-IE" sz="2400" b="1" dirty="0" smtClean="0">
                <a:solidFill>
                  <a:srgbClr val="0070C0"/>
                </a:solidFill>
              </a:rPr>
              <a:t>UNION</a:t>
            </a:r>
            <a:r>
              <a:rPr lang="en-IE" sz="2400" dirty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E" sz="2400" dirty="0" smtClean="0"/>
              <a:t>,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IE" sz="2400" dirty="0" smtClean="0"/>
              <a:t>;</a:t>
            </a:r>
            <a:endParaRPr lang="en-IE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7316398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62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0" y="2342575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 smtClean="0"/>
              <a:t> </a:t>
            </a:r>
            <a:r>
              <a:rPr lang="en-IE" sz="2400" dirty="0"/>
              <a:t>= </a:t>
            </a:r>
            <a:r>
              <a:rPr lang="en-IE" sz="2400" b="1" dirty="0">
                <a:solidFill>
                  <a:srgbClr val="0070C0"/>
                </a:solidFill>
              </a:rPr>
              <a:t>ORDER</a:t>
            </a:r>
            <a:r>
              <a:rPr lang="en-IE" sz="2400" dirty="0"/>
              <a:t> 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400" dirty="0"/>
              <a:t> </a:t>
            </a:r>
            <a:r>
              <a:rPr lang="en-IE" sz="2400" b="1" dirty="0">
                <a:solidFill>
                  <a:srgbClr val="0070C0"/>
                </a:solidFill>
              </a:rPr>
              <a:t>BY</a:t>
            </a:r>
            <a:r>
              <a:rPr lang="en-IE" sz="2400" dirty="0"/>
              <a:t> { * [ASC|DESC] | </a:t>
            </a:r>
            <a:r>
              <a:rPr lang="en-IE" sz="2400" dirty="0" err="1">
                <a:solidFill>
                  <a:schemeClr val="accent6">
                    <a:lumMod val="50000"/>
                  </a:schemeClr>
                </a:solidFill>
              </a:rPr>
              <a:t>field_alias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400" dirty="0"/>
              <a:t>[ASC|DESC</a:t>
            </a:r>
            <a:r>
              <a:rPr lang="en-IE" sz="2400" dirty="0" smtClean="0"/>
              <a:t>]</a:t>
            </a:r>
            <a:br>
              <a:rPr lang="en-IE" sz="2400" dirty="0" smtClean="0"/>
            </a:br>
            <a:r>
              <a:rPr lang="en-IE" sz="2400" dirty="0" smtClean="0"/>
              <a:t>[, </a:t>
            </a:r>
            <a:r>
              <a:rPr lang="en-IE" sz="2400" dirty="0" err="1">
                <a:solidFill>
                  <a:schemeClr val="accent6">
                    <a:lumMod val="50000"/>
                  </a:schemeClr>
                </a:solidFill>
              </a:rPr>
              <a:t>field_alias</a:t>
            </a:r>
            <a:r>
              <a:rPr lang="en-IE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sz="2400" dirty="0"/>
              <a:t>[ASC|DESC] …] } [PARALLEL n</a:t>
            </a:r>
            <a:r>
              <a:rPr lang="en-IE" sz="2400" dirty="0" smtClean="0"/>
              <a:t>];</a:t>
            </a:r>
            <a:endParaRPr lang="en-IE" sz="2400" dirty="0"/>
          </a:p>
        </p:txBody>
      </p:sp>
      <p:sp>
        <p:nvSpPr>
          <p:cNvPr id="4" name="Rectangle 3"/>
          <p:cNvSpPr/>
          <p:nvPr/>
        </p:nvSpPr>
        <p:spPr>
          <a:xfrm>
            <a:off x="1762038" y="3482169"/>
            <a:ext cx="63949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000" dirty="0"/>
              <a:t>alias</a:t>
            </a:r>
            <a:r>
              <a:rPr lang="en-IE" sz="2000" u="dotted" dirty="0"/>
              <a:t>		</a:t>
            </a:r>
            <a:r>
              <a:rPr lang="en-IE" sz="2000" dirty="0"/>
              <a:t>The name of a relation.</a:t>
            </a:r>
          </a:p>
          <a:p>
            <a:r>
              <a:rPr lang="en-IE" sz="2000" dirty="0" smtClean="0"/>
              <a:t>*</a:t>
            </a:r>
            <a:r>
              <a:rPr lang="en-IE" sz="2000" u="dotted" dirty="0"/>
              <a:t>		</a:t>
            </a:r>
            <a:r>
              <a:rPr lang="en-IE" sz="2000" dirty="0" smtClean="0"/>
              <a:t>The </a:t>
            </a:r>
            <a:r>
              <a:rPr lang="en-IE" sz="2000" dirty="0"/>
              <a:t>designator for a tuple.</a:t>
            </a:r>
          </a:p>
          <a:p>
            <a:r>
              <a:rPr lang="en-IE" sz="2000" dirty="0" smtClean="0"/>
              <a:t>ASC</a:t>
            </a:r>
            <a:r>
              <a:rPr lang="en-IE" sz="2000" u="dotted" dirty="0"/>
              <a:t>		</a:t>
            </a:r>
            <a:r>
              <a:rPr lang="en-IE" sz="2000" dirty="0" smtClean="0"/>
              <a:t>Sort </a:t>
            </a:r>
            <a:r>
              <a:rPr lang="en-IE" sz="2000" dirty="0"/>
              <a:t>in ascending order.</a:t>
            </a:r>
          </a:p>
          <a:p>
            <a:r>
              <a:rPr lang="en-IE" sz="2000" dirty="0" smtClean="0"/>
              <a:t>DESC</a:t>
            </a:r>
            <a:r>
              <a:rPr lang="en-IE" sz="2000" u="dotted" dirty="0"/>
              <a:t>		</a:t>
            </a:r>
            <a:r>
              <a:rPr lang="en-IE" sz="2000" dirty="0" smtClean="0"/>
              <a:t>Sort </a:t>
            </a:r>
            <a:r>
              <a:rPr lang="en-IE" sz="2000" dirty="0"/>
              <a:t>in descending order.</a:t>
            </a:r>
          </a:p>
          <a:p>
            <a:r>
              <a:rPr lang="en-IE" sz="2000" dirty="0"/>
              <a:t>PARALLEL </a:t>
            </a:r>
            <a:r>
              <a:rPr lang="en-IE" sz="2000" dirty="0" smtClean="0"/>
              <a:t>n</a:t>
            </a:r>
            <a:r>
              <a:rPr lang="en-IE" sz="2000" u="dotted" dirty="0"/>
              <a:t>	</a:t>
            </a:r>
            <a:r>
              <a:rPr lang="en-IE" sz="2000" dirty="0" smtClean="0"/>
              <a:t>Increase </a:t>
            </a:r>
            <a:r>
              <a:rPr lang="en-IE" sz="2000" dirty="0"/>
              <a:t>the parallelism of a job </a:t>
            </a:r>
            <a:r>
              <a:rPr lang="en-IE" sz="2000" dirty="0" smtClean="0"/>
              <a:t>by n</a:t>
            </a:r>
            <a:r>
              <a:rPr lang="en-IE" sz="20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" y="5383318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sz="2000" dirty="0" smtClean="0"/>
              <a:t>= </a:t>
            </a:r>
            <a:r>
              <a:rPr lang="en-IE" sz="2000" b="1" dirty="0">
                <a:solidFill>
                  <a:srgbClr val="0070C0"/>
                </a:solidFill>
              </a:rPr>
              <a:t>ORDER</a:t>
            </a:r>
            <a:r>
              <a:rPr lang="en-IE" sz="2000" dirty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student </a:t>
            </a:r>
            <a:r>
              <a:rPr lang="en-IE" sz="2000" b="1" dirty="0" smtClean="0">
                <a:solidFill>
                  <a:srgbClr val="0070C0"/>
                </a:solidFill>
              </a:rPr>
              <a:t>BY</a:t>
            </a:r>
            <a:r>
              <a:rPr lang="en-IE" sz="2000" dirty="0" smtClean="0"/>
              <a:t> </a:t>
            </a:r>
            <a:r>
              <a:rPr lang="en-IE" sz="2000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sz="2000" dirty="0" smtClean="0"/>
              <a:t>;</a:t>
            </a:r>
            <a:endParaRPr lang="en-IE" sz="2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3610906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63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-1" y="2099779"/>
            <a:ext cx="9144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dirty="0" smtClean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 smtClean="0"/>
              <a:t> </a:t>
            </a:r>
            <a:r>
              <a:rPr lang="en-IE" sz="2800" dirty="0"/>
              <a:t>= </a:t>
            </a:r>
            <a:r>
              <a:rPr lang="en-IE" sz="2800" b="1" dirty="0">
                <a:solidFill>
                  <a:srgbClr val="0070C0"/>
                </a:solidFill>
              </a:rPr>
              <a:t>DISTINCT</a:t>
            </a:r>
            <a:r>
              <a:rPr lang="en-IE" sz="2800" dirty="0"/>
              <a:t> </a:t>
            </a:r>
            <a:r>
              <a:rPr lang="en-IE" sz="2800" dirty="0">
                <a:solidFill>
                  <a:schemeClr val="accent6">
                    <a:lumMod val="50000"/>
                  </a:schemeClr>
                </a:solidFill>
              </a:rPr>
              <a:t>alias</a:t>
            </a:r>
            <a:r>
              <a:rPr lang="en-IE" sz="2800" dirty="0"/>
              <a:t> </a:t>
            </a:r>
            <a:r>
              <a:rPr lang="en-IE" sz="2800" dirty="0" smtClean="0"/>
              <a:t> [</a:t>
            </a:r>
            <a:r>
              <a:rPr lang="en-IE" sz="2800" dirty="0"/>
              <a:t>PARALLEL n];   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4056" y="3352693"/>
            <a:ext cx="7387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/>
              <a:t>alias</a:t>
            </a:r>
            <a:r>
              <a:rPr lang="en-IE" sz="2400" u="dotted" dirty="0"/>
              <a:t>		</a:t>
            </a:r>
            <a:r>
              <a:rPr lang="en-IE" sz="2400" dirty="0"/>
              <a:t>The name of the relation.</a:t>
            </a:r>
          </a:p>
          <a:p>
            <a:r>
              <a:rPr lang="en-IE" sz="2400" dirty="0" smtClean="0"/>
              <a:t>PARALLEL n</a:t>
            </a:r>
            <a:r>
              <a:rPr lang="en-IE" sz="2400" u="dotted" dirty="0"/>
              <a:t>	</a:t>
            </a:r>
            <a:r>
              <a:rPr lang="en-IE" sz="2400" dirty="0" smtClean="0"/>
              <a:t>Increase </a:t>
            </a:r>
            <a:r>
              <a:rPr lang="en-IE" sz="2400" dirty="0"/>
              <a:t>the parallelism of a job by </a:t>
            </a:r>
            <a:r>
              <a:rPr lang="en-IE" sz="2400" dirty="0" smtClean="0"/>
              <a:t>n</a:t>
            </a:r>
            <a:r>
              <a:rPr lang="en-IE" sz="2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" y="4821207"/>
            <a:ext cx="9144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A </a:t>
            </a:r>
            <a:r>
              <a:rPr lang="en-IE" sz="2400" dirty="0" smtClean="0"/>
              <a:t>= </a:t>
            </a:r>
            <a:r>
              <a:rPr lang="en-IE" sz="2400" b="1" dirty="0">
                <a:solidFill>
                  <a:srgbClr val="0070C0"/>
                </a:solidFill>
              </a:rPr>
              <a:t>DISTINCT</a:t>
            </a:r>
            <a:r>
              <a:rPr lang="en-IE" sz="2400" dirty="0"/>
              <a:t> </a:t>
            </a:r>
            <a:r>
              <a:rPr lang="en-IE" sz="2400" dirty="0" smtClean="0">
                <a:solidFill>
                  <a:schemeClr val="accent6">
                    <a:lumMod val="50000"/>
                  </a:schemeClr>
                </a:solidFill>
              </a:rPr>
              <a:t>B </a:t>
            </a:r>
            <a:r>
              <a:rPr lang="en-IE" sz="2400" dirty="0" smtClean="0"/>
              <a:t>;</a:t>
            </a:r>
            <a:endParaRPr lang="en-IE" sz="2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380037" y="1437248"/>
            <a:ext cx="5899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Exercice 4 : Mesure de l’attractivité entre les individus</a:t>
            </a:r>
            <a:endParaRPr lang="en-IE" sz="2000" b="1" dirty="0"/>
          </a:p>
        </p:txBody>
      </p:sp>
    </p:spTree>
    <p:extLst>
      <p:ext uri="{BB962C8B-B14F-4D97-AF65-F5344CB8AC3E}">
        <p14:creationId xmlns:p14="http://schemas.microsoft.com/office/powerpoint/2010/main" val="14540002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64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1683423" y="2225894"/>
            <a:ext cx="57771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5400" b="1" dirty="0"/>
              <a:t>Exercice </a:t>
            </a:r>
            <a:r>
              <a:rPr lang="fr-FR" sz="5400" b="1" dirty="0" smtClean="0"/>
              <a:t>5 :</a:t>
            </a:r>
            <a:br>
              <a:rPr lang="fr-FR" sz="5400" b="1" dirty="0" smtClean="0"/>
            </a:br>
            <a:r>
              <a:rPr lang="fr-FR" sz="5400" b="1" dirty="0" smtClean="0"/>
              <a:t>Création d’une UDF</a:t>
            </a:r>
          </a:p>
          <a:p>
            <a:pPr algn="ctr"/>
            <a:r>
              <a:rPr lang="fr-FR" sz="5400" b="1" dirty="0" smtClean="0"/>
              <a:t>avec Pig et Java</a:t>
            </a:r>
            <a:endParaRPr lang="en-IE" sz="5400" b="1" dirty="0"/>
          </a:p>
        </p:txBody>
      </p:sp>
    </p:spTree>
    <p:extLst>
      <p:ext uri="{BB962C8B-B14F-4D97-AF65-F5344CB8AC3E}">
        <p14:creationId xmlns:p14="http://schemas.microsoft.com/office/powerpoint/2010/main" val="234583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r="16703" b="77289"/>
          <a:stretch/>
        </p:blipFill>
        <p:spPr>
          <a:xfrm>
            <a:off x="0" y="271739"/>
            <a:ext cx="9144000" cy="152848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65</a:t>
            </a:fld>
            <a:endParaRPr lang="en-IE" sz="14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TP : gestion des données d'un tchat</a:t>
            </a:r>
            <a:endParaRPr lang="en-IE" sz="28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560786" y="1374184"/>
            <a:ext cx="624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Exercice 5 : </a:t>
            </a:r>
            <a:r>
              <a:rPr lang="fr-FR" sz="2000" b="1" dirty="0"/>
              <a:t>Création d’une </a:t>
            </a:r>
            <a:r>
              <a:rPr lang="fr-FR" sz="2000" b="1" dirty="0" smtClean="0"/>
              <a:t>UDF avec </a:t>
            </a:r>
            <a:r>
              <a:rPr lang="fr-FR" sz="2000" b="1" dirty="0"/>
              <a:t>Pig et Java</a:t>
            </a:r>
            <a:endParaRPr lang="en-IE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02304" y="1770362"/>
            <a:ext cx="949927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600" b="1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com.advalo.pigudf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en-IE" sz="1600" dirty="0">
              <a:latin typeface="Consolas"/>
            </a:endParaRPr>
          </a:p>
          <a:p>
            <a:r>
              <a:rPr lang="en-IE" sz="16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java.io.IOException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E" sz="16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org.apache.pig.EvalFunc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IE" sz="16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org.apache.pig.data.Tuple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en-IE" sz="1600" dirty="0">
              <a:latin typeface="Consolas"/>
            </a:endParaRPr>
          </a:p>
          <a:p>
            <a:r>
              <a:rPr lang="en-IE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UPPER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EvalFunc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&lt;String&gt; {</a:t>
            </a:r>
          </a:p>
          <a:p>
            <a:pPr lvl="1"/>
            <a:r>
              <a:rPr lang="en-IE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String exec(Tuple input)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throws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IOException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 lvl="2"/>
            <a:r>
              <a:rPr lang="en-IE" sz="16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(input ==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||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input.size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() == 0)</a:t>
            </a:r>
          </a:p>
          <a:p>
            <a:pPr lvl="2"/>
            <a:r>
              <a:rPr lang="en-IE" sz="1600" b="1" dirty="0" smtClean="0">
                <a:solidFill>
                  <a:srgbClr val="7F0055"/>
                </a:solidFill>
                <a:latin typeface="Consolas"/>
              </a:rPr>
              <a:t>	return</a:t>
            </a:r>
            <a:r>
              <a:rPr lang="en-IE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pPr lvl="2"/>
            <a:r>
              <a:rPr lang="en-IE" sz="1600" b="1" dirty="0">
                <a:solidFill>
                  <a:srgbClr val="7F0055"/>
                </a:solidFill>
                <a:latin typeface="Consolas"/>
              </a:rPr>
              <a:t>try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3"/>
            <a:r>
              <a:rPr lang="en-IE" sz="1600" dirty="0">
                <a:solidFill>
                  <a:srgbClr val="000000"/>
                </a:solidFill>
                <a:latin typeface="Consolas"/>
              </a:rPr>
              <a:t>String </a:t>
            </a:r>
            <a:r>
              <a:rPr lang="en-IE" sz="1600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IE" sz="1600" dirty="0">
                <a:solidFill>
                  <a:srgbClr val="000000"/>
                </a:solidFill>
                <a:latin typeface="Consolas"/>
              </a:rPr>
              <a:t> = (String)</a:t>
            </a:r>
            <a:r>
              <a:rPr lang="en-IE" sz="1600" dirty="0" err="1">
                <a:solidFill>
                  <a:srgbClr val="000000"/>
                </a:solidFill>
                <a:latin typeface="Consolas"/>
              </a:rPr>
              <a:t>input.get</a:t>
            </a:r>
            <a:r>
              <a:rPr lang="en-IE" sz="1600" dirty="0">
                <a:solidFill>
                  <a:srgbClr val="000000"/>
                </a:solidFill>
                <a:latin typeface="Consolas"/>
              </a:rPr>
              <a:t>(0);</a:t>
            </a:r>
          </a:p>
          <a:p>
            <a:pPr lvl="3"/>
            <a:r>
              <a:rPr lang="en-IE" sz="16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str.toUpperCase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2"/>
            <a:r>
              <a:rPr lang="en-IE" sz="1600" dirty="0">
                <a:solidFill>
                  <a:srgbClr val="000000"/>
                </a:solidFill>
                <a:latin typeface="Consolas"/>
              </a:rPr>
              <a:t>}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catch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(Exception </a:t>
            </a:r>
            <a:r>
              <a:rPr lang="en-IE" sz="1600" b="1" dirty="0">
                <a:solidFill>
                  <a:srgbClr val="000000"/>
                </a:solidFill>
                <a:highlight>
                  <a:srgbClr val="F0D8A8"/>
                </a:highlight>
                <a:latin typeface="Consolas"/>
              </a:rPr>
              <a:t>e){</a:t>
            </a:r>
          </a:p>
          <a:p>
            <a:pPr lvl="2"/>
            <a:r>
              <a:rPr lang="en-IE" sz="1600" b="1" dirty="0" smtClean="0">
                <a:solidFill>
                  <a:srgbClr val="7F0055"/>
                </a:solidFill>
                <a:latin typeface="Consolas"/>
              </a:rPr>
              <a:t>	throw</a:t>
            </a:r>
            <a:r>
              <a:rPr lang="en-IE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IE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IE" sz="1600" b="1" dirty="0" err="1">
                <a:solidFill>
                  <a:srgbClr val="000000"/>
                </a:solidFill>
                <a:latin typeface="Consolas"/>
              </a:rPr>
              <a:t>IOException</a:t>
            </a:r>
            <a:r>
              <a:rPr lang="en-IE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IE" sz="1600" b="1" dirty="0" smtClean="0">
                <a:solidFill>
                  <a:srgbClr val="2A00FF"/>
                </a:solidFill>
                <a:latin typeface="Consolas"/>
              </a:rPr>
              <a:t>“Exception </a:t>
            </a:r>
            <a:r>
              <a:rPr lang="en-IE" sz="1600" b="1" dirty="0">
                <a:solidFill>
                  <a:srgbClr val="2A00FF"/>
                </a:solidFill>
                <a:latin typeface="Consolas"/>
              </a:rPr>
              <a:t>processing input </a:t>
            </a:r>
            <a:r>
              <a:rPr lang="en-IE" sz="1600" b="1" dirty="0" smtClean="0">
                <a:solidFill>
                  <a:srgbClr val="2A00FF"/>
                </a:solidFill>
                <a:latin typeface="Consolas"/>
              </a:rPr>
              <a:t>row"</a:t>
            </a:r>
            <a:r>
              <a:rPr lang="en-IE" sz="1600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IE" sz="1600" b="1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e);</a:t>
            </a:r>
          </a:p>
          <a:p>
            <a:pPr lvl="2"/>
            <a:r>
              <a:rPr lang="en-I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/>
            <a:r>
              <a:rPr lang="en-I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IE" sz="1600" dirty="0">
                <a:solidFill>
                  <a:srgbClr val="000000"/>
                </a:solidFill>
                <a:latin typeface="Consolas"/>
              </a:rPr>
              <a:t>}</a:t>
            </a:r>
            <a:endParaRPr lang="en-IE" sz="1600" dirty="0"/>
          </a:p>
        </p:txBody>
      </p:sp>
    </p:spTree>
    <p:extLst>
      <p:ext uri="{BB962C8B-B14F-4D97-AF65-F5344CB8AC3E}">
        <p14:creationId xmlns:p14="http://schemas.microsoft.com/office/powerpoint/2010/main" val="15456954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b="76440"/>
          <a:stretch/>
        </p:blipFill>
        <p:spPr>
          <a:xfrm>
            <a:off x="0" y="271739"/>
            <a:ext cx="7952522" cy="1585636"/>
          </a:xfrm>
          <a:prstGeom prst="rect">
            <a:avLst/>
          </a:prstGeom>
        </p:spPr>
      </p:pic>
      <p:pic>
        <p:nvPicPr>
          <p:cNvPr id="3" name="Image 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66</a:t>
            </a:fld>
            <a:endParaRPr lang="en-IE" sz="14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688607" y="2623066"/>
            <a:ext cx="218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Des questions ?</a:t>
            </a:r>
            <a:endParaRPr lang="en-IE" sz="2400" b="1" dirty="0"/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07916" y="1846520"/>
            <a:ext cx="2366640" cy="43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0" y="6238520"/>
            <a:ext cx="9143999" cy="21913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/>
          <p:cNvSpPr/>
          <p:nvPr/>
        </p:nvSpPr>
        <p:spPr>
          <a:xfrm flipV="1">
            <a:off x="707917" y="6457653"/>
            <a:ext cx="8436084" cy="400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22910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0" t="4063" r="42911" b="68241"/>
          <a:stretch/>
        </p:blipFill>
        <p:spPr>
          <a:xfrm>
            <a:off x="858446" y="4994012"/>
            <a:ext cx="1127760" cy="18639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1887827"/>
            <a:ext cx="635780" cy="73359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2638936"/>
            <a:ext cx="635780" cy="73359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3390045"/>
            <a:ext cx="635780" cy="73359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141154"/>
            <a:ext cx="635780" cy="73359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1123488" y="4892262"/>
            <a:ext cx="635780" cy="73359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01320" y="1969676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201320" y="270892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	Les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sont-ils des Big Data </a:t>
            </a:r>
            <a:r>
              <a:rPr lang="fr-FR" sz="28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Scientists</a:t>
            </a:r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01320" y="3429000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	Installation Pig &amp; Hive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201320" y="4221088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	TP : gestion des données d'un tchat</a:t>
            </a:r>
            <a:endParaRPr lang="en-IE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87624" y="4994012"/>
            <a:ext cx="718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	5</a:t>
            </a:r>
            <a:r>
              <a:rPr lang="fr-FR" sz="28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ième</a:t>
            </a:r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partie</a:t>
            </a:r>
            <a:endParaRPr lang="en-IE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361596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67</a:t>
            </a:fld>
            <a:endParaRPr lang="en-IE" sz="1400" b="1" dirty="0"/>
          </a:p>
        </p:txBody>
      </p:sp>
    </p:spTree>
    <p:extLst>
      <p:ext uri="{BB962C8B-B14F-4D97-AF65-F5344CB8AC3E}">
        <p14:creationId xmlns:p14="http://schemas.microsoft.com/office/powerpoint/2010/main" val="2510881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t="71465" r="14045"/>
          <a:stretch/>
        </p:blipFill>
        <p:spPr>
          <a:xfrm>
            <a:off x="0" y="-1"/>
            <a:ext cx="9144000" cy="1920453"/>
          </a:xfrm>
          <a:prstGeom prst="rect">
            <a:avLst/>
          </a:prstGeom>
        </p:spPr>
      </p:pic>
      <p:pic>
        <p:nvPicPr>
          <p:cNvPr id="4" name="Image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Installation Pig &amp; Hive</a:t>
            </a:r>
            <a:endParaRPr lang="en-IE" sz="2800" b="1" dirty="0">
              <a:latin typeface="+mj-lt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68</a:t>
            </a:fld>
            <a:endParaRPr lang="en-IE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2063560" y="2045431"/>
            <a:ext cx="558800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CREATE TABLE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000" dirty="0" err="1" smtClean="0"/>
              <a:t>Statements</a:t>
            </a:r>
            <a:endParaRPr lang="fr-FR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fr-FR" sz="2000" dirty="0" err="1" smtClean="0"/>
              <a:t>Datatypes</a:t>
            </a:r>
            <a:endParaRPr lang="fr-FR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fr-FR" sz="2000" dirty="0" err="1" smtClean="0"/>
              <a:t>Properties</a:t>
            </a:r>
            <a:endParaRPr lang="fr-FR" sz="2000" dirty="0" smtClean="0"/>
          </a:p>
          <a:p>
            <a:pPr marL="800100" lvl="1" indent="-342900">
              <a:buFont typeface="+mj-lt"/>
              <a:buAutoNum type="arabicPeriod"/>
            </a:pPr>
            <a:endParaRPr lang="fr-F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SELECT, WHERE, GROUP BY, LIMIT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000" dirty="0" err="1" smtClean="0"/>
              <a:t>Statements</a:t>
            </a:r>
            <a:endParaRPr lang="fr-FR" sz="20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fr-FR" sz="2000" dirty="0" err="1" smtClean="0"/>
              <a:t>Functions</a:t>
            </a:r>
            <a:endParaRPr lang="fr-FR" sz="2000" dirty="0" smtClean="0"/>
          </a:p>
          <a:p>
            <a:pPr marL="800100" lvl="1" indent="-342900">
              <a:buFont typeface="+mj-lt"/>
              <a:buAutoNum type="arabicPeriod"/>
            </a:pPr>
            <a:endParaRPr lang="fr-FR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fr-FR" sz="2800" dirty="0" smtClean="0"/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1249775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69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505110" y="2443439"/>
            <a:ext cx="7303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 </a:t>
            </a:r>
            <a:r>
              <a:rPr lang="en-IE" b="1" dirty="0" smtClean="0">
                <a:solidFill>
                  <a:srgbClr val="0000FF"/>
                </a:solidFill>
              </a:rPr>
              <a:t>TABLE </a:t>
            </a:r>
            <a:r>
              <a:rPr lang="en-IE" dirty="0" err="1" smtClean="0">
                <a:solidFill>
                  <a:srgbClr val="984807"/>
                </a:solidFill>
              </a:rPr>
              <a:t>table_name</a:t>
            </a:r>
            <a:r>
              <a:rPr lang="en-IE" dirty="0" smtClean="0">
                <a:solidFill>
                  <a:srgbClr val="984807"/>
                </a:solidFill>
              </a:rPr>
              <a:t> </a:t>
            </a:r>
            <a:r>
              <a:rPr lang="en-IE" dirty="0" smtClean="0"/>
              <a:t>(…)</a:t>
            </a:r>
          </a:p>
          <a:p>
            <a:r>
              <a:rPr lang="en-IE" b="1" dirty="0">
                <a:solidFill>
                  <a:srgbClr val="0000FF"/>
                </a:solidFill>
              </a:rPr>
              <a:t>PARTITIONED BY </a:t>
            </a:r>
            <a:r>
              <a:rPr lang="en-IE" dirty="0"/>
              <a:t>(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col_name</a:t>
            </a:r>
            <a:r>
              <a:rPr lang="en-IE" dirty="0"/>
              <a:t> data_type [COMMENT </a:t>
            </a:r>
            <a:r>
              <a:rPr lang="en-IE" dirty="0">
                <a:solidFill>
                  <a:srgbClr val="984807"/>
                </a:solidFill>
              </a:rPr>
              <a:t>col_comment</a:t>
            </a:r>
            <a:r>
              <a:rPr lang="en-IE" dirty="0"/>
              <a:t>], ...</a:t>
            </a:r>
            <a:r>
              <a:rPr lang="en-IE" dirty="0" smtClean="0"/>
              <a:t>);</a:t>
            </a:r>
            <a:endParaRPr lang="en-IE" dirty="0"/>
          </a:p>
        </p:txBody>
      </p:sp>
      <p:sp>
        <p:nvSpPr>
          <p:cNvPr id="10" name="Rectangle 9"/>
          <p:cNvSpPr/>
          <p:nvPr/>
        </p:nvSpPr>
        <p:spPr>
          <a:xfrm>
            <a:off x="505110" y="3417893"/>
            <a:ext cx="73035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 </a:t>
            </a:r>
            <a:r>
              <a:rPr lang="en-IE" b="1" dirty="0" smtClean="0">
                <a:solidFill>
                  <a:srgbClr val="0000FF"/>
                </a:solidFill>
              </a:rPr>
              <a:t>TABLE </a:t>
            </a:r>
            <a:r>
              <a:rPr lang="en-IE" dirty="0" smtClean="0">
                <a:solidFill>
                  <a:srgbClr val="984807"/>
                </a:solidFill>
              </a:rPr>
              <a:t>table_name</a:t>
            </a:r>
            <a:r>
              <a:rPr lang="en-IE" dirty="0" smtClean="0"/>
              <a:t> (…)</a:t>
            </a:r>
          </a:p>
          <a:p>
            <a:r>
              <a:rPr lang="en-IE" b="1" dirty="0" smtClean="0">
                <a:solidFill>
                  <a:srgbClr val="0000FF"/>
                </a:solidFill>
              </a:rPr>
              <a:t>ROW FORMAT DELIMITED</a:t>
            </a:r>
          </a:p>
          <a:p>
            <a:r>
              <a:rPr lang="en-IE" b="1" dirty="0">
                <a:solidFill>
                  <a:srgbClr val="0000FF"/>
                </a:solidFill>
              </a:rPr>
              <a:t>	</a:t>
            </a:r>
            <a:r>
              <a:rPr lang="en-IE" dirty="0" smtClean="0"/>
              <a:t>[</a:t>
            </a:r>
            <a:r>
              <a:rPr lang="en-IE" b="1" dirty="0">
                <a:solidFill>
                  <a:srgbClr val="FF6600"/>
                </a:solidFill>
              </a:rPr>
              <a:t>FIELDS TERMINATED BY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/>
              <a:t> [</a:t>
            </a:r>
            <a:r>
              <a:rPr lang="en-IE" b="1" dirty="0">
                <a:solidFill>
                  <a:srgbClr val="FF6600"/>
                </a:solidFill>
              </a:rPr>
              <a:t>ESCAPED BY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/>
              <a:t>]] </a:t>
            </a:r>
            <a:r>
              <a:rPr lang="en-IE" dirty="0" smtClean="0"/>
              <a:t>	[</a:t>
            </a:r>
            <a:r>
              <a:rPr lang="en-IE" b="1" dirty="0">
                <a:solidFill>
                  <a:srgbClr val="FF6600"/>
                </a:solidFill>
              </a:rPr>
              <a:t>COLLECTION ITEMS TERMINATED BY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 smtClean="0"/>
              <a:t>]</a:t>
            </a:r>
          </a:p>
          <a:p>
            <a:r>
              <a:rPr lang="en-IE" dirty="0"/>
              <a:t>	</a:t>
            </a:r>
            <a:r>
              <a:rPr lang="en-IE" dirty="0" smtClean="0"/>
              <a:t>[</a:t>
            </a:r>
            <a:r>
              <a:rPr lang="en-IE" b="1" dirty="0">
                <a:solidFill>
                  <a:srgbClr val="FF6600"/>
                </a:solidFill>
              </a:rPr>
              <a:t>MAP KEYS TERMINATED BY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 smtClean="0"/>
              <a:t>]</a:t>
            </a:r>
          </a:p>
          <a:p>
            <a:r>
              <a:rPr lang="en-IE" dirty="0"/>
              <a:t>	</a:t>
            </a:r>
            <a:r>
              <a:rPr lang="en-IE" dirty="0" smtClean="0"/>
              <a:t>[</a:t>
            </a:r>
            <a:r>
              <a:rPr lang="en-IE" b="1" dirty="0">
                <a:solidFill>
                  <a:srgbClr val="FF6600"/>
                </a:solidFill>
              </a:rPr>
              <a:t>LINES TERMINATED BY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/>
              <a:t>]</a:t>
            </a:r>
          </a:p>
          <a:p>
            <a:pPr fontAlgn="base"/>
            <a:r>
              <a:rPr lang="en-IE" dirty="0" smtClean="0"/>
              <a:t>	[</a:t>
            </a:r>
            <a:r>
              <a:rPr lang="en-IE" b="1" dirty="0">
                <a:solidFill>
                  <a:srgbClr val="FF6600"/>
                </a:solidFill>
              </a:rPr>
              <a:t>NULL DEFINED AS</a:t>
            </a:r>
            <a:r>
              <a:rPr lang="en-IE" dirty="0"/>
              <a:t> </a:t>
            </a:r>
            <a:r>
              <a:rPr lang="en-IE" dirty="0">
                <a:solidFill>
                  <a:srgbClr val="984807"/>
                </a:solidFill>
              </a:rPr>
              <a:t>char</a:t>
            </a:r>
            <a:r>
              <a:rPr lang="en-IE" dirty="0" smtClean="0"/>
              <a:t>];</a:t>
            </a:r>
            <a:endParaRPr lang="en-IE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+mj-lt"/>
              </a:rPr>
              <a:t>CREATE </a:t>
            </a:r>
            <a:r>
              <a:rPr lang="fr-FR" sz="2800" b="1" dirty="0" smtClean="0">
                <a:latin typeface="+mj-lt"/>
              </a:rPr>
              <a:t>TABLE : </a:t>
            </a:r>
            <a:r>
              <a:rPr lang="fr-FR" sz="2800" b="1" dirty="0" err="1" smtClean="0">
                <a:latin typeface="+mj-lt"/>
              </a:rPr>
              <a:t>Properties</a:t>
            </a:r>
            <a:endParaRPr lang="fr-FR" sz="28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50" y="5826126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hlinkClick r:id="rId5"/>
              </a:rPr>
              <a:t>https://cwiki.apache.org/confluence/display/Hive/LanguageManual+</a:t>
            </a:r>
            <a:r>
              <a:rPr lang="en-IE" sz="1200" dirty="0" smtClean="0">
                <a:hlinkClick r:id="rId5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  <p:sp>
        <p:nvSpPr>
          <p:cNvPr id="13" name="Rectangle 12"/>
          <p:cNvSpPr/>
          <p:nvPr/>
        </p:nvSpPr>
        <p:spPr>
          <a:xfrm>
            <a:off x="488401" y="1757749"/>
            <a:ext cx="5096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 TABLE </a:t>
            </a:r>
            <a:r>
              <a:rPr lang="en-IE" dirty="0">
                <a:solidFill>
                  <a:srgbClr val="984807"/>
                </a:solidFill>
              </a:rPr>
              <a:t>table_name</a:t>
            </a:r>
            <a:r>
              <a:rPr lang="en-IE" dirty="0"/>
              <a:t> </a:t>
            </a:r>
            <a:r>
              <a:rPr lang="en-IE" dirty="0" smtClean="0"/>
              <a:t>(…) </a:t>
            </a:r>
            <a:r>
              <a:rPr lang="fr-FR" b="1" dirty="0" smtClean="0">
                <a:solidFill>
                  <a:srgbClr val="0000FF"/>
                </a:solidFill>
              </a:rPr>
              <a:t>LOCATION</a:t>
            </a:r>
            <a:r>
              <a:rPr lang="fr-FR" dirty="0" smtClean="0"/>
              <a:t> </a:t>
            </a:r>
            <a:r>
              <a:rPr lang="fr-FR" dirty="0" err="1" smtClean="0">
                <a:solidFill>
                  <a:srgbClr val="984807"/>
                </a:solidFill>
              </a:rPr>
              <a:t>hdfs_path</a:t>
            </a:r>
            <a:endParaRPr lang="en-IE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846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r="18132" b="79978"/>
          <a:stretch/>
        </p:blipFill>
        <p:spPr>
          <a:xfrm>
            <a:off x="0" y="462239"/>
            <a:ext cx="9144000" cy="134751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8012" y="999778"/>
            <a:ext cx="618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 sz="1800"/>
            </a:pP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Les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SIDs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sont-ils des Big Data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Scientists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?</a:t>
            </a:r>
            <a:endParaRPr lang="fr-FR" sz="2800" b="1" dirty="0">
              <a:solidFill>
                <a:srgbClr val="000000"/>
              </a:solidFill>
              <a:ea typeface="Microsoft YaHei" pitchFamily="2"/>
              <a:cs typeface="Open Sans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</a:t>
            </a:fld>
            <a:endParaRPr lang="en-IE" sz="1400" b="1" dirty="0"/>
          </a:p>
        </p:txBody>
      </p:sp>
      <p:pic>
        <p:nvPicPr>
          <p:cNvPr id="1026" name="Picture 2" descr="http://tecadmin.net/wp-content/uploads/2014/05/hadoop-test-uploaded-fil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50" y="1522997"/>
            <a:ext cx="6958699" cy="493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baron.developpez.com/tutoriels/bigdata/hadoop/introduction-hdfs-map-reduce/images/clus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50"/>
            <a:ext cx="91440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26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70</a:t>
            </a:fld>
            <a:endParaRPr lang="en-IE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315913" y="2293035"/>
            <a:ext cx="858134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 </a:t>
            </a:r>
            <a:r>
              <a:rPr lang="en-IE" b="1" dirty="0" smtClean="0">
                <a:solidFill>
                  <a:srgbClr val="0000FF"/>
                </a:solidFill>
              </a:rPr>
              <a:t>TABLE</a:t>
            </a:r>
            <a:r>
              <a:rPr lang="en-IE" dirty="0" smtClean="0"/>
              <a:t> </a:t>
            </a:r>
            <a:r>
              <a:rPr lang="en-IE" dirty="0" smtClean="0">
                <a:solidFill>
                  <a:srgbClr val="984807"/>
                </a:solidFill>
              </a:rPr>
              <a:t>table_name</a:t>
            </a:r>
            <a:r>
              <a:rPr lang="en-IE" dirty="0" smtClean="0"/>
              <a:t> (…)</a:t>
            </a:r>
            <a:r>
              <a:rPr lang="en-IE" dirty="0"/>
              <a:t> </a:t>
            </a:r>
            <a:r>
              <a:rPr lang="en-IE" b="1" dirty="0" smtClean="0">
                <a:solidFill>
                  <a:srgbClr val="0000FF"/>
                </a:solidFill>
              </a:rPr>
              <a:t>STORED </a:t>
            </a:r>
            <a:r>
              <a:rPr lang="en-IE" b="1" dirty="0">
                <a:solidFill>
                  <a:srgbClr val="0000FF"/>
                </a:solidFill>
              </a:rPr>
              <a:t>AS</a:t>
            </a:r>
            <a:r>
              <a:rPr lang="en-IE" dirty="0"/>
              <a:t> </a:t>
            </a:r>
            <a:r>
              <a:rPr lang="en-IE" dirty="0" smtClean="0"/>
              <a:t>file_format;</a:t>
            </a:r>
          </a:p>
          <a:p>
            <a:endParaRPr lang="fr-FR" dirty="0"/>
          </a:p>
          <a:p>
            <a:pPr fontAlgn="base"/>
            <a:r>
              <a:rPr lang="en-IE" dirty="0"/>
              <a:t>file_format:</a:t>
            </a:r>
          </a:p>
          <a:p>
            <a:pPr fontAlgn="base"/>
            <a:r>
              <a:rPr lang="en-IE" dirty="0" smtClean="0"/>
              <a:t>	TEXTFILE</a:t>
            </a:r>
            <a:r>
              <a:rPr lang="en-IE" dirty="0"/>
              <a:t>    (Default</a:t>
            </a:r>
            <a:r>
              <a:rPr lang="en-IE" dirty="0" smtClean="0"/>
              <a:t>)</a:t>
            </a:r>
            <a:endParaRPr lang="en-IE" dirty="0"/>
          </a:p>
          <a:p>
            <a:pPr fontAlgn="base"/>
            <a:r>
              <a:rPr lang="en-IE" dirty="0"/>
              <a:t> 	SEQUENCEFILE</a:t>
            </a:r>
          </a:p>
          <a:p>
            <a:pPr fontAlgn="base"/>
            <a:r>
              <a:rPr lang="en-IE" dirty="0"/>
              <a:t>	</a:t>
            </a:r>
            <a:r>
              <a:rPr lang="en-IE" dirty="0" smtClean="0"/>
              <a:t>AVRO</a:t>
            </a:r>
            <a:endParaRPr lang="en-IE" dirty="0"/>
          </a:p>
          <a:p>
            <a:pPr fontAlgn="base"/>
            <a:r>
              <a:rPr lang="en-IE" dirty="0"/>
              <a:t>	</a:t>
            </a:r>
            <a:r>
              <a:rPr lang="en-IE" dirty="0" smtClean="0"/>
              <a:t>RCFILE</a:t>
            </a:r>
          </a:p>
          <a:p>
            <a:pPr fontAlgn="base"/>
            <a:r>
              <a:rPr lang="en-IE" dirty="0"/>
              <a:t>	</a:t>
            </a:r>
            <a:r>
              <a:rPr lang="en-IE" dirty="0" smtClean="0"/>
              <a:t>ORC</a:t>
            </a:r>
          </a:p>
          <a:p>
            <a:pPr fontAlgn="base"/>
            <a:r>
              <a:rPr lang="en-IE" dirty="0"/>
              <a:t>	</a:t>
            </a:r>
            <a:r>
              <a:rPr lang="en-IE" dirty="0" smtClean="0"/>
              <a:t>PARQUET</a:t>
            </a:r>
          </a:p>
          <a:p>
            <a:pPr fontAlgn="base"/>
            <a:r>
              <a:rPr lang="en-IE" dirty="0"/>
              <a:t>	</a:t>
            </a:r>
            <a:r>
              <a:rPr lang="en-IE" dirty="0" smtClean="0"/>
              <a:t>INPUTFORMAT </a:t>
            </a:r>
            <a:r>
              <a:rPr lang="en-IE" sz="1600" dirty="0"/>
              <a:t>input_format_classname </a:t>
            </a:r>
            <a:r>
              <a:rPr lang="en-IE" dirty="0"/>
              <a:t>OUTPUTFORMAT </a:t>
            </a:r>
            <a:r>
              <a:rPr lang="en-IE" sz="1600" dirty="0" smtClean="0"/>
              <a:t>output_format_classname</a:t>
            </a:r>
            <a:endParaRPr lang="en-IE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+mj-lt"/>
              </a:rPr>
              <a:t>CREATE </a:t>
            </a:r>
            <a:r>
              <a:rPr lang="fr-FR" sz="2800" b="1" dirty="0" smtClean="0">
                <a:latin typeface="+mj-lt"/>
              </a:rPr>
              <a:t>TABLE : </a:t>
            </a:r>
            <a:r>
              <a:rPr lang="fr-FR" sz="2800" b="1" dirty="0" err="1" smtClean="0">
                <a:latin typeface="+mj-lt"/>
              </a:rPr>
              <a:t>Properties</a:t>
            </a:r>
            <a:endParaRPr lang="fr-FR" sz="28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5750" y="5826126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hlinkClick r:id="rId5"/>
              </a:rPr>
              <a:t>https://cwiki.apache.org/confluence/display/Hive/LanguageManual+</a:t>
            </a:r>
            <a:r>
              <a:rPr lang="en-IE" sz="1200" dirty="0" smtClean="0">
                <a:hlinkClick r:id="rId5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0665481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71</a:t>
            </a:fld>
            <a:endParaRPr lang="en-IE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562657" y="1791689"/>
            <a:ext cx="85813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CREATE </a:t>
            </a:r>
            <a:r>
              <a:rPr lang="en-IE" b="1" dirty="0" smtClean="0">
                <a:solidFill>
                  <a:srgbClr val="0000FF"/>
                </a:solidFill>
              </a:rPr>
              <a:t>EXTERNALE TABLE</a:t>
            </a:r>
            <a:r>
              <a:rPr lang="en-IE" dirty="0" smtClean="0"/>
              <a:t> </a:t>
            </a:r>
            <a:r>
              <a:rPr lang="en-IE" dirty="0" smtClean="0">
                <a:solidFill>
                  <a:srgbClr val="984807"/>
                </a:solidFill>
              </a:rPr>
              <a:t>ensai.student </a:t>
            </a:r>
            <a:r>
              <a:rPr lang="fr-FR" dirty="0">
                <a:solidFill>
                  <a:srgbClr val="953735"/>
                </a:solidFill>
              </a:rPr>
              <a:t> </a:t>
            </a:r>
            <a:r>
              <a:rPr lang="fr-FR" dirty="0"/>
              <a:t>(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 err="1">
                <a:solidFill>
                  <a:srgbClr val="953735"/>
                </a:solidFill>
              </a:rPr>
              <a:t>name</a:t>
            </a:r>
            <a:r>
              <a:rPr lang="fr-FR" dirty="0">
                <a:solidFill>
                  <a:srgbClr val="953735"/>
                </a:solidFill>
              </a:rPr>
              <a:t> </a:t>
            </a:r>
            <a:r>
              <a:rPr lang="fr-FR" dirty="0"/>
              <a:t>STRING,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>
                <a:solidFill>
                  <a:srgbClr val="953735"/>
                </a:solidFill>
              </a:rPr>
              <a:t>emails</a:t>
            </a:r>
            <a:r>
              <a:rPr lang="fr-FR" dirty="0"/>
              <a:t> ARRAY&lt;STRING&gt;,</a:t>
            </a:r>
          </a:p>
          <a:p>
            <a:r>
              <a:rPr lang="fr-FR" dirty="0"/>
              <a:t>	</a:t>
            </a:r>
            <a:r>
              <a:rPr lang="fr-FR" dirty="0">
                <a:solidFill>
                  <a:srgbClr val="953735"/>
                </a:solidFill>
              </a:rPr>
              <a:t>location</a:t>
            </a:r>
            <a:r>
              <a:rPr lang="fr-FR" dirty="0"/>
              <a:t> STRUCT&lt;</a:t>
            </a:r>
            <a:r>
              <a:rPr lang="fr-FR" dirty="0" err="1">
                <a:solidFill>
                  <a:srgbClr val="953735"/>
                </a:solidFill>
              </a:rPr>
              <a:t>country</a:t>
            </a:r>
            <a:r>
              <a:rPr lang="fr-FR" dirty="0" err="1"/>
              <a:t>:STRING</a:t>
            </a:r>
            <a:r>
              <a:rPr lang="fr-FR" dirty="0"/>
              <a:t>, </a:t>
            </a:r>
            <a:r>
              <a:rPr lang="fr-FR" dirty="0" err="1">
                <a:solidFill>
                  <a:srgbClr val="953735"/>
                </a:solidFill>
              </a:rPr>
              <a:t>region</a:t>
            </a:r>
            <a:r>
              <a:rPr lang="fr-FR" dirty="0" err="1"/>
              <a:t>:STRING</a:t>
            </a:r>
            <a:r>
              <a:rPr lang="fr-FR" dirty="0"/>
              <a:t>, </a:t>
            </a:r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zip</a:t>
            </a:r>
            <a:r>
              <a:rPr lang="fr-FR" dirty="0" err="1"/>
              <a:t>:STRING</a:t>
            </a:r>
            <a:r>
              <a:rPr lang="fr-FR" dirty="0"/>
              <a:t>&gt; </a:t>
            </a:r>
          </a:p>
          <a:p>
            <a:r>
              <a:rPr lang="fr-FR" dirty="0"/>
              <a:t>      )</a:t>
            </a:r>
            <a:endParaRPr lang="en-IE" dirty="0"/>
          </a:p>
          <a:p>
            <a:r>
              <a:rPr lang="en-IE" b="1" dirty="0">
                <a:solidFill>
                  <a:srgbClr val="0000FF"/>
                </a:solidFill>
              </a:rPr>
              <a:t>PARTITIONED BY </a:t>
            </a:r>
            <a:r>
              <a:rPr lang="en-IE" dirty="0" smtClean="0"/>
              <a:t>(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gender</a:t>
            </a:r>
            <a:r>
              <a:rPr lang="en-IE" dirty="0" smtClean="0"/>
              <a:t> STRING, 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age</a:t>
            </a:r>
            <a:r>
              <a:rPr lang="en-IE" dirty="0" smtClean="0"/>
              <a:t> INT)</a:t>
            </a:r>
            <a:endParaRPr lang="fr-FR" b="1" dirty="0" smtClean="0">
              <a:solidFill>
                <a:srgbClr val="0000FF"/>
              </a:solidFill>
            </a:endParaRPr>
          </a:p>
          <a:p>
            <a:r>
              <a:rPr lang="fr-FR" b="1" dirty="0" smtClean="0">
                <a:solidFill>
                  <a:srgbClr val="0000FF"/>
                </a:solidFill>
              </a:rPr>
              <a:t>LOCATION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984807"/>
                </a:solidFill>
              </a:rPr>
              <a:t>/home/</a:t>
            </a:r>
            <a:r>
              <a:rPr lang="fr-FR" dirty="0" err="1" smtClean="0">
                <a:solidFill>
                  <a:srgbClr val="984807"/>
                </a:solidFill>
              </a:rPr>
              <a:t>ensai</a:t>
            </a:r>
            <a:r>
              <a:rPr lang="fr-FR" dirty="0" smtClean="0">
                <a:solidFill>
                  <a:srgbClr val="984807"/>
                </a:solidFill>
              </a:rPr>
              <a:t>/</a:t>
            </a:r>
            <a:r>
              <a:rPr lang="fr-FR" dirty="0" err="1" smtClean="0">
                <a:solidFill>
                  <a:srgbClr val="984807"/>
                </a:solidFill>
              </a:rPr>
              <a:t>database</a:t>
            </a:r>
            <a:r>
              <a:rPr lang="fr-FR" dirty="0" smtClean="0">
                <a:solidFill>
                  <a:srgbClr val="984807"/>
                </a:solidFill>
              </a:rPr>
              <a:t>/</a:t>
            </a:r>
            <a:r>
              <a:rPr lang="fr-FR" dirty="0" err="1" smtClean="0">
                <a:solidFill>
                  <a:srgbClr val="984807"/>
                </a:solidFill>
              </a:rPr>
              <a:t>student</a:t>
            </a:r>
            <a:endParaRPr lang="en-IE" b="1" dirty="0" smtClean="0">
              <a:solidFill>
                <a:srgbClr val="0000FF"/>
              </a:solidFill>
            </a:endParaRPr>
          </a:p>
          <a:p>
            <a:r>
              <a:rPr lang="en-IE" b="1" dirty="0" smtClean="0">
                <a:solidFill>
                  <a:srgbClr val="0000FF"/>
                </a:solidFill>
              </a:rPr>
              <a:t>STORED </a:t>
            </a:r>
            <a:r>
              <a:rPr lang="en-IE" b="1" dirty="0">
                <a:solidFill>
                  <a:srgbClr val="0000FF"/>
                </a:solidFill>
              </a:rPr>
              <a:t>AS</a:t>
            </a:r>
            <a:r>
              <a:rPr lang="en-IE" dirty="0"/>
              <a:t> </a:t>
            </a:r>
            <a:r>
              <a:rPr lang="en-IE" dirty="0" smtClean="0"/>
              <a:t>TEXTFILE</a:t>
            </a:r>
          </a:p>
          <a:p>
            <a:r>
              <a:rPr lang="en-IE" b="1" dirty="0">
                <a:solidFill>
                  <a:srgbClr val="0000FF"/>
                </a:solidFill>
              </a:rPr>
              <a:t>ROW FORMAT </a:t>
            </a:r>
            <a:r>
              <a:rPr lang="en-IE" b="1" dirty="0" smtClean="0">
                <a:solidFill>
                  <a:srgbClr val="0000FF"/>
                </a:solidFill>
              </a:rPr>
              <a:t>DELIMITED </a:t>
            </a:r>
            <a:r>
              <a:rPr lang="en-IE" b="1" dirty="0">
                <a:solidFill>
                  <a:srgbClr val="FF6600"/>
                </a:solidFill>
              </a:rPr>
              <a:t>FIELDS TERMINATED BY</a:t>
            </a:r>
            <a:r>
              <a:rPr lang="en-IE" dirty="0"/>
              <a:t> </a:t>
            </a:r>
            <a:r>
              <a:rPr lang="en-IE" dirty="0" smtClean="0">
                <a:solidFill>
                  <a:srgbClr val="984807"/>
                </a:solidFill>
              </a:rPr>
              <a:t>”;” </a:t>
            </a:r>
            <a:r>
              <a:rPr lang="en-IE" b="1" dirty="0">
                <a:solidFill>
                  <a:srgbClr val="FF6600"/>
                </a:solidFill>
              </a:rPr>
              <a:t>LINES TERMINATED BY</a:t>
            </a:r>
            <a:r>
              <a:rPr lang="en-IE" dirty="0"/>
              <a:t> </a:t>
            </a:r>
            <a:r>
              <a:rPr lang="en-IE" dirty="0" smtClean="0">
                <a:solidFill>
                  <a:srgbClr val="984807"/>
                </a:solidFill>
              </a:rPr>
              <a:t>”\n”</a:t>
            </a:r>
            <a:r>
              <a:rPr lang="en-IE" dirty="0"/>
              <a:t>;</a:t>
            </a:r>
            <a:endParaRPr lang="en-IE" b="1" dirty="0">
              <a:solidFill>
                <a:srgbClr val="0000FF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+mj-lt"/>
              </a:rPr>
              <a:t>CREATE </a:t>
            </a:r>
            <a:r>
              <a:rPr lang="fr-FR" sz="2800" b="1" dirty="0" smtClean="0">
                <a:latin typeface="+mj-lt"/>
              </a:rPr>
              <a:t>TABLE : </a:t>
            </a:r>
            <a:r>
              <a:rPr lang="fr-FR" sz="2800" b="1" dirty="0" err="1" smtClean="0">
                <a:latin typeface="+mj-lt"/>
              </a:rPr>
              <a:t>Properties</a:t>
            </a:r>
            <a:endParaRPr lang="fr-FR" sz="2800" b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7000" y="4531122"/>
            <a:ext cx="574481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/home/</a:t>
            </a:r>
            <a:r>
              <a:rPr lang="fr-FR" dirty="0" err="1"/>
              <a:t>ensai</a:t>
            </a:r>
            <a:r>
              <a:rPr lang="fr-FR" dirty="0"/>
              <a:t>/</a:t>
            </a:r>
            <a:r>
              <a:rPr lang="fr-FR" dirty="0" err="1"/>
              <a:t>database</a:t>
            </a:r>
            <a:r>
              <a:rPr lang="fr-FR" dirty="0"/>
              <a:t>/</a:t>
            </a:r>
            <a:r>
              <a:rPr lang="fr-FR" dirty="0" err="1"/>
              <a:t>student</a:t>
            </a:r>
            <a:r>
              <a:rPr lang="fr-FR" dirty="0"/>
              <a:t>/</a:t>
            </a:r>
            <a:r>
              <a:rPr lang="fr-FR" dirty="0" err="1"/>
              <a:t>gender</a:t>
            </a:r>
            <a:r>
              <a:rPr lang="fr-FR" dirty="0"/>
              <a:t>=Homme/</a:t>
            </a:r>
            <a:r>
              <a:rPr lang="fr-FR" dirty="0" err="1"/>
              <a:t>age</a:t>
            </a:r>
            <a:r>
              <a:rPr lang="fr-FR" dirty="0"/>
              <a:t>=</a:t>
            </a:r>
            <a:r>
              <a:rPr lang="fr-FR" dirty="0" smtClean="0"/>
              <a:t>23/*</a:t>
            </a:r>
          </a:p>
          <a:p>
            <a:r>
              <a:rPr lang="fr-FR" dirty="0"/>
              <a:t>/home/</a:t>
            </a:r>
            <a:r>
              <a:rPr lang="fr-FR" dirty="0" err="1"/>
              <a:t>ensai</a:t>
            </a:r>
            <a:r>
              <a:rPr lang="fr-FR" dirty="0"/>
              <a:t>/</a:t>
            </a:r>
            <a:r>
              <a:rPr lang="fr-FR" dirty="0" err="1"/>
              <a:t>database</a:t>
            </a:r>
            <a:r>
              <a:rPr lang="fr-FR" dirty="0"/>
              <a:t>/</a:t>
            </a:r>
            <a:r>
              <a:rPr lang="fr-FR" dirty="0" err="1"/>
              <a:t>student</a:t>
            </a:r>
            <a:r>
              <a:rPr lang="fr-FR" dirty="0"/>
              <a:t>/</a:t>
            </a:r>
            <a:r>
              <a:rPr lang="fr-FR" dirty="0" err="1"/>
              <a:t>gender</a:t>
            </a:r>
            <a:r>
              <a:rPr lang="fr-FR" dirty="0"/>
              <a:t>=Homme/</a:t>
            </a:r>
            <a:r>
              <a:rPr lang="fr-FR" dirty="0" err="1"/>
              <a:t>age</a:t>
            </a:r>
            <a:r>
              <a:rPr lang="fr-FR" dirty="0"/>
              <a:t>=</a:t>
            </a:r>
            <a:r>
              <a:rPr lang="fr-FR" dirty="0" smtClean="0"/>
              <a:t>24/</a:t>
            </a:r>
            <a:r>
              <a:rPr lang="fr-FR" dirty="0"/>
              <a:t>*</a:t>
            </a:r>
          </a:p>
          <a:p>
            <a:r>
              <a:rPr lang="fr-FR" dirty="0"/>
              <a:t>/home/</a:t>
            </a:r>
            <a:r>
              <a:rPr lang="fr-FR" dirty="0" err="1"/>
              <a:t>ensai</a:t>
            </a:r>
            <a:r>
              <a:rPr lang="fr-FR" dirty="0"/>
              <a:t>/</a:t>
            </a:r>
            <a:r>
              <a:rPr lang="fr-FR" dirty="0" err="1"/>
              <a:t>database</a:t>
            </a:r>
            <a:r>
              <a:rPr lang="fr-FR" dirty="0"/>
              <a:t>/</a:t>
            </a:r>
            <a:r>
              <a:rPr lang="fr-FR" dirty="0" err="1"/>
              <a:t>student</a:t>
            </a:r>
            <a:r>
              <a:rPr lang="fr-FR" dirty="0"/>
              <a:t>/</a:t>
            </a:r>
            <a:r>
              <a:rPr lang="fr-FR" dirty="0" err="1"/>
              <a:t>gender</a:t>
            </a:r>
            <a:r>
              <a:rPr lang="fr-FR" dirty="0" smtClean="0"/>
              <a:t>=Femme/</a:t>
            </a:r>
            <a:r>
              <a:rPr lang="fr-FR" dirty="0" err="1"/>
              <a:t>age</a:t>
            </a:r>
            <a:r>
              <a:rPr lang="fr-FR" dirty="0"/>
              <a:t>=</a:t>
            </a:r>
            <a:r>
              <a:rPr lang="fr-FR" dirty="0" smtClean="0"/>
              <a:t>22/</a:t>
            </a:r>
            <a:r>
              <a:rPr lang="fr-FR" dirty="0"/>
              <a:t>*</a:t>
            </a:r>
          </a:p>
          <a:p>
            <a:r>
              <a:rPr lang="fr-FR" dirty="0"/>
              <a:t>/home/</a:t>
            </a:r>
            <a:r>
              <a:rPr lang="fr-FR" dirty="0" err="1"/>
              <a:t>ensai</a:t>
            </a:r>
            <a:r>
              <a:rPr lang="fr-FR" dirty="0"/>
              <a:t>/</a:t>
            </a:r>
            <a:r>
              <a:rPr lang="fr-FR" dirty="0" err="1"/>
              <a:t>database</a:t>
            </a:r>
            <a:r>
              <a:rPr lang="fr-FR" dirty="0"/>
              <a:t>/</a:t>
            </a:r>
            <a:r>
              <a:rPr lang="fr-FR" dirty="0" err="1"/>
              <a:t>student</a:t>
            </a:r>
            <a:r>
              <a:rPr lang="fr-FR" dirty="0"/>
              <a:t>/</a:t>
            </a:r>
            <a:r>
              <a:rPr lang="fr-FR" dirty="0" err="1"/>
              <a:t>gender</a:t>
            </a:r>
            <a:r>
              <a:rPr lang="fr-FR" dirty="0" smtClean="0"/>
              <a:t>=Femme/</a:t>
            </a:r>
            <a:r>
              <a:rPr lang="fr-FR" dirty="0" err="1"/>
              <a:t>age</a:t>
            </a:r>
            <a:r>
              <a:rPr lang="fr-FR" dirty="0"/>
              <a:t>=23/*</a:t>
            </a:r>
          </a:p>
          <a:p>
            <a:r>
              <a:rPr lang="fr-FR" dirty="0"/>
              <a:t>/home/</a:t>
            </a:r>
            <a:r>
              <a:rPr lang="fr-FR" dirty="0" err="1"/>
              <a:t>ensai</a:t>
            </a:r>
            <a:r>
              <a:rPr lang="fr-FR" dirty="0"/>
              <a:t>/</a:t>
            </a:r>
            <a:r>
              <a:rPr lang="fr-FR" dirty="0" err="1"/>
              <a:t>database</a:t>
            </a:r>
            <a:r>
              <a:rPr lang="fr-FR" dirty="0"/>
              <a:t>/</a:t>
            </a:r>
            <a:r>
              <a:rPr lang="fr-FR" dirty="0" err="1"/>
              <a:t>student</a:t>
            </a:r>
            <a:r>
              <a:rPr lang="fr-FR" dirty="0"/>
              <a:t>/</a:t>
            </a:r>
            <a:r>
              <a:rPr lang="fr-FR" dirty="0" err="1"/>
              <a:t>gender</a:t>
            </a:r>
            <a:r>
              <a:rPr lang="fr-FR" dirty="0" smtClean="0"/>
              <a:t>=Femme/</a:t>
            </a:r>
            <a:r>
              <a:rPr lang="fr-FR" dirty="0" err="1"/>
              <a:t>age</a:t>
            </a:r>
            <a:r>
              <a:rPr lang="fr-FR" dirty="0"/>
              <a:t>=</a:t>
            </a:r>
            <a:r>
              <a:rPr lang="fr-FR" dirty="0" smtClean="0"/>
              <a:t>24/*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82096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0" r="7732" b="73694"/>
          <a:stretch/>
        </p:blipFill>
        <p:spPr>
          <a:xfrm>
            <a:off x="0" y="401279"/>
            <a:ext cx="9144000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72</a:t>
            </a:fld>
            <a:endParaRPr lang="en-IE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499617" y="2229535"/>
            <a:ext cx="758483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b="1" dirty="0">
                <a:solidFill>
                  <a:srgbClr val="0000FF"/>
                </a:solidFill>
              </a:rPr>
              <a:t>ALTER TABLE </a:t>
            </a:r>
            <a:r>
              <a:rPr lang="en-IE" dirty="0">
                <a:solidFill>
                  <a:srgbClr val="984807"/>
                </a:solidFill>
              </a:rPr>
              <a:t>table_name </a:t>
            </a:r>
            <a:r>
              <a:rPr lang="en-IE" b="1" dirty="0">
                <a:solidFill>
                  <a:srgbClr val="0000FF"/>
                </a:solidFill>
              </a:rPr>
              <a:t>RENAME TO</a:t>
            </a:r>
            <a:r>
              <a:rPr lang="en-IE" dirty="0"/>
              <a:t> </a:t>
            </a:r>
            <a:r>
              <a:rPr lang="en-IE" dirty="0">
                <a:solidFill>
                  <a:srgbClr val="984807"/>
                </a:solidFill>
              </a:rPr>
              <a:t>new_table_name</a:t>
            </a:r>
            <a:r>
              <a:rPr lang="en-IE" dirty="0" smtClean="0"/>
              <a:t>;</a:t>
            </a:r>
          </a:p>
          <a:p>
            <a:r>
              <a:rPr lang="fr-FR" dirty="0" smtClean="0"/>
              <a:t> </a:t>
            </a:r>
            <a:r>
              <a:rPr lang="en-IE" dirty="0"/>
              <a:t> </a:t>
            </a:r>
            <a:endParaRPr lang="fr-FR" dirty="0"/>
          </a:p>
          <a:p>
            <a:pPr fontAlgn="base"/>
            <a:r>
              <a:rPr lang="en-IE" b="1" dirty="0">
                <a:solidFill>
                  <a:srgbClr val="0000FF"/>
                </a:solidFill>
              </a:rPr>
              <a:t>ALTER TABLE </a:t>
            </a:r>
            <a:r>
              <a:rPr lang="en-IE" dirty="0">
                <a:solidFill>
                  <a:srgbClr val="984807"/>
                </a:solidFill>
              </a:rPr>
              <a:t>table_name </a:t>
            </a:r>
            <a:r>
              <a:rPr lang="en-IE" b="1" dirty="0" smtClean="0">
                <a:solidFill>
                  <a:srgbClr val="0000FF"/>
                </a:solidFill>
              </a:rPr>
              <a:t>DROP</a:t>
            </a:r>
            <a:r>
              <a:rPr lang="en-IE" dirty="0" smtClean="0"/>
              <a:t> </a:t>
            </a:r>
            <a:r>
              <a:rPr lang="en-IE" dirty="0"/>
              <a:t>[IF </a:t>
            </a:r>
            <a:r>
              <a:rPr lang="en-IE" dirty="0" smtClean="0"/>
              <a:t>EXISTS</a:t>
            </a:r>
            <a:r>
              <a:rPr lang="en-IE" dirty="0"/>
              <a:t>] </a:t>
            </a:r>
            <a:r>
              <a:rPr lang="en-IE" b="1" dirty="0">
                <a:solidFill>
                  <a:srgbClr val="0000FF"/>
                </a:solidFill>
              </a:rPr>
              <a:t>PARTITION</a:t>
            </a:r>
            <a:r>
              <a:rPr lang="en-IE" dirty="0"/>
              <a:t> (</a:t>
            </a:r>
          </a:p>
          <a:p>
            <a:pPr lvl="1" fontAlgn="base"/>
            <a:r>
              <a:rPr lang="en-IE" dirty="0"/>
              <a:t>partition_column = partition_col_value,</a:t>
            </a:r>
          </a:p>
          <a:p>
            <a:pPr lvl="1" fontAlgn="base"/>
            <a:r>
              <a:rPr lang="en-IE" dirty="0"/>
              <a:t>partition_column = partition_col_value</a:t>
            </a:r>
          </a:p>
          <a:p>
            <a:r>
              <a:rPr lang="en-IE" dirty="0"/>
              <a:t>  )</a:t>
            </a:r>
            <a:r>
              <a:rPr lang="en-IE" dirty="0" smtClean="0"/>
              <a:t>;</a:t>
            </a:r>
            <a:endParaRPr lang="fr-FR" dirty="0"/>
          </a:p>
          <a:p>
            <a:endParaRPr lang="fr-FR" dirty="0"/>
          </a:p>
          <a:p>
            <a:pPr fontAlgn="base"/>
            <a:r>
              <a:rPr lang="en-IE" b="1" dirty="0">
                <a:solidFill>
                  <a:srgbClr val="0000FF"/>
                </a:solidFill>
              </a:rPr>
              <a:t>ALTER TABLE </a:t>
            </a:r>
            <a:r>
              <a:rPr lang="en-IE" dirty="0">
                <a:solidFill>
                  <a:srgbClr val="984807"/>
                </a:solidFill>
              </a:rPr>
              <a:t>table_name </a:t>
            </a:r>
            <a:r>
              <a:rPr lang="en-IE" b="1" dirty="0">
                <a:solidFill>
                  <a:srgbClr val="0000FF"/>
                </a:solidFill>
              </a:rPr>
              <a:t>ADD</a:t>
            </a:r>
            <a:r>
              <a:rPr lang="en-IE" dirty="0"/>
              <a:t> [IF NOT EXISTS] </a:t>
            </a:r>
            <a:r>
              <a:rPr lang="en-IE" b="1" dirty="0">
                <a:solidFill>
                  <a:srgbClr val="0000FF"/>
                </a:solidFill>
              </a:rPr>
              <a:t>PARTITION</a:t>
            </a:r>
            <a:r>
              <a:rPr lang="en-IE" dirty="0"/>
              <a:t> (</a:t>
            </a:r>
          </a:p>
          <a:p>
            <a:pPr lvl="1" fontAlgn="base"/>
            <a:r>
              <a:rPr lang="en-IE" dirty="0"/>
              <a:t>partition_column = partition_col_value,</a:t>
            </a:r>
          </a:p>
          <a:p>
            <a:pPr lvl="1" fontAlgn="base"/>
            <a:r>
              <a:rPr lang="en-IE" dirty="0"/>
              <a:t>partition_column = partition_col_value</a:t>
            </a:r>
          </a:p>
          <a:p>
            <a:pPr fontAlgn="base"/>
            <a:r>
              <a:rPr lang="en-IE" dirty="0"/>
              <a:t>  )</a:t>
            </a:r>
            <a:r>
              <a:rPr lang="en-IE" dirty="0" smtClean="0"/>
              <a:t>;</a:t>
            </a:r>
            <a:endParaRPr lang="en-IE" dirty="0"/>
          </a:p>
        </p:txBody>
      </p:sp>
      <p:sp>
        <p:nvSpPr>
          <p:cNvPr id="10" name="ZoneTexte 9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+mj-lt"/>
              </a:rPr>
              <a:t>CREATE </a:t>
            </a:r>
            <a:r>
              <a:rPr lang="fr-FR" sz="2800" b="1" dirty="0" smtClean="0">
                <a:latin typeface="+mj-lt"/>
              </a:rPr>
              <a:t>TABLE : </a:t>
            </a:r>
            <a:r>
              <a:rPr lang="fr-FR" sz="2800" b="1" dirty="0" err="1" smtClean="0">
                <a:latin typeface="+mj-lt"/>
              </a:rPr>
              <a:t>Properties</a:t>
            </a:r>
            <a:endParaRPr lang="fr-FR" sz="2800" b="1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750" y="5826126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hlinkClick r:id="rId5"/>
              </a:rPr>
              <a:t>https://cwiki.apache.org/confluence/display/Hive/LanguageManual+</a:t>
            </a:r>
            <a:r>
              <a:rPr lang="en-IE" sz="1200" dirty="0" smtClean="0">
                <a:hlinkClick r:id="rId5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41065720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7" b="73694"/>
          <a:stretch/>
        </p:blipFill>
        <p:spPr>
          <a:xfrm>
            <a:off x="0" y="401279"/>
            <a:ext cx="7841888" cy="1770421"/>
          </a:xfrm>
          <a:prstGeom prst="rect">
            <a:avLst/>
          </a:prstGeom>
        </p:spPr>
      </p:pic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73</a:t>
            </a:fld>
            <a:endParaRPr lang="en-IE" sz="14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0" y="9311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JOIN</a:t>
            </a:r>
            <a:endParaRPr lang="en-IE" sz="2800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089" y="3126939"/>
            <a:ext cx="81978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dirty="0">
                <a:solidFill>
                  <a:srgbClr val="0070C0"/>
                </a:solidFill>
              </a:rPr>
              <a:t>SELECT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a.* </a:t>
            </a:r>
            <a:r>
              <a:rPr lang="en-IE" b="1" dirty="0">
                <a:solidFill>
                  <a:srgbClr val="0070C0"/>
                </a:solidFill>
              </a:rPr>
              <a:t>FROM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ON</a:t>
            </a:r>
            <a:r>
              <a:rPr lang="en-IE" dirty="0"/>
              <a:t> (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a.id</a:t>
            </a:r>
            <a:r>
              <a:rPr lang="en-IE" dirty="0"/>
              <a:t> =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b.id</a:t>
            </a:r>
            <a:r>
              <a:rPr lang="en-IE" dirty="0" smtClean="0"/>
              <a:t>)</a:t>
            </a:r>
          </a:p>
          <a:p>
            <a:endParaRPr lang="en-IE" b="1" dirty="0">
              <a:solidFill>
                <a:srgbClr val="0070C0"/>
              </a:solidFill>
            </a:endParaRPr>
          </a:p>
          <a:p>
            <a:r>
              <a:rPr lang="en-IE" b="1" dirty="0">
                <a:solidFill>
                  <a:srgbClr val="0070C0"/>
                </a:solidFill>
              </a:rPr>
              <a:t>SELECT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a.* </a:t>
            </a:r>
            <a:r>
              <a:rPr lang="en-IE" b="1" dirty="0">
                <a:solidFill>
                  <a:srgbClr val="0070C0"/>
                </a:solidFill>
              </a:rPr>
              <a:t>FROM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ON</a:t>
            </a:r>
            <a:r>
              <a:rPr lang="en-IE" dirty="0"/>
              <a:t> (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a.id</a:t>
            </a:r>
            <a:r>
              <a:rPr lang="en-IE" dirty="0"/>
              <a:t> &lt;&gt;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b.id</a:t>
            </a:r>
            <a:r>
              <a:rPr lang="en-IE" dirty="0" smtClean="0"/>
              <a:t>)</a:t>
            </a:r>
          </a:p>
          <a:p>
            <a:endParaRPr lang="en-IE" dirty="0" smtClean="0"/>
          </a:p>
          <a:p>
            <a:r>
              <a:rPr lang="en-IE" b="1" dirty="0" smtClean="0">
                <a:solidFill>
                  <a:srgbClr val="0070C0"/>
                </a:solidFill>
              </a:rPr>
              <a:t>SELECT</a:t>
            </a:r>
            <a:r>
              <a:rPr lang="en-IE" dirty="0" smtClean="0"/>
              <a:t>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a.val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b.val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c.val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b="1" dirty="0">
                <a:solidFill>
                  <a:srgbClr val="0070C0"/>
                </a:solidFill>
              </a:rPr>
              <a:t>FROM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E" dirty="0"/>
              <a:t> </a:t>
            </a:r>
            <a:r>
              <a:rPr lang="en-IE" b="1" dirty="0">
                <a:solidFill>
                  <a:srgbClr val="0070C0"/>
                </a:solidFill>
              </a:rPr>
              <a:t>ON</a:t>
            </a:r>
            <a:r>
              <a:rPr lang="en-IE" dirty="0"/>
              <a:t>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a.key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/>
              <a:t>=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b.key1</a:t>
            </a:r>
            <a:r>
              <a:rPr lang="en-IE" dirty="0"/>
              <a:t>)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c </a:t>
            </a:r>
            <a:r>
              <a:rPr lang="en-IE" b="1" dirty="0">
                <a:solidFill>
                  <a:srgbClr val="0070C0"/>
                </a:solidFill>
              </a:rPr>
              <a:t>ON</a:t>
            </a:r>
            <a:r>
              <a:rPr lang="en-IE" dirty="0"/>
              <a:t> (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c.key</a:t>
            </a:r>
            <a:r>
              <a:rPr lang="en-IE" dirty="0"/>
              <a:t> = 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b.key2</a:t>
            </a:r>
            <a:r>
              <a:rPr lang="en-IE" dirty="0" smtClean="0"/>
              <a:t>)</a:t>
            </a:r>
          </a:p>
          <a:p>
            <a:endParaRPr lang="en-IE" dirty="0"/>
          </a:p>
        </p:txBody>
      </p:sp>
      <p:sp>
        <p:nvSpPr>
          <p:cNvPr id="13" name="Rectangle 12"/>
          <p:cNvSpPr/>
          <p:nvPr/>
        </p:nvSpPr>
        <p:spPr>
          <a:xfrm>
            <a:off x="315914" y="2037220"/>
            <a:ext cx="7710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dirty="0"/>
              <a:t>  </a:t>
            </a:r>
            <a:r>
              <a:rPr lang="en-IE" dirty="0" err="1" smtClean="0">
                <a:solidFill>
                  <a:schemeClr val="accent6">
                    <a:lumMod val="50000"/>
                  </a:schemeClr>
                </a:solidFill>
              </a:rPr>
              <a:t>table_reference</a:t>
            </a:r>
            <a:r>
              <a:rPr lang="en-IE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/>
              <a:t>{LEFT|RIGHT|FULL} [OUTER] </a:t>
            </a:r>
            <a:r>
              <a:rPr lang="en-IE" b="1" dirty="0">
                <a:solidFill>
                  <a:srgbClr val="0070C0"/>
                </a:solidFill>
              </a:rPr>
              <a:t>JOIN</a:t>
            </a:r>
            <a:r>
              <a:rPr lang="en-IE" dirty="0">
                <a:solidFill>
                  <a:srgbClr val="0070C0"/>
                </a:solidFill>
              </a:rPr>
              <a:t>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table_reference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b="1" dirty="0">
                <a:solidFill>
                  <a:srgbClr val="0070C0"/>
                </a:solidFill>
              </a:rPr>
              <a:t>ON</a:t>
            </a:r>
            <a:r>
              <a:rPr lang="en-IE" dirty="0"/>
              <a:t>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equality_expression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/>
              <a:t>( AND </a:t>
            </a:r>
            <a:r>
              <a:rPr lang="en-IE" dirty="0" err="1">
                <a:solidFill>
                  <a:schemeClr val="accent6">
                    <a:lumMod val="50000"/>
                  </a:schemeClr>
                </a:solidFill>
              </a:rPr>
              <a:t>equality_expression</a:t>
            </a:r>
            <a:r>
              <a:rPr lang="en-I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E" dirty="0"/>
              <a:t>)*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5750" y="5826126"/>
            <a:ext cx="6606939" cy="284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1200" dirty="0">
                <a:hlinkClick r:id="rId5"/>
              </a:rPr>
              <a:t>https://cwiki.apache.org/confluence/display/Hive/LanguageManual+</a:t>
            </a:r>
            <a:r>
              <a:rPr lang="en-IE" sz="1200" dirty="0" smtClean="0">
                <a:hlinkClick r:id="rId5"/>
              </a:rPr>
              <a:t>DDL</a:t>
            </a:r>
            <a:r>
              <a:rPr lang="en-IE" sz="1200" dirty="0" smtClean="0"/>
              <a:t> 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440624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t="73277" r="13873"/>
          <a:stretch/>
        </p:blipFill>
        <p:spPr>
          <a:xfrm>
            <a:off x="755576" y="0"/>
            <a:ext cx="8388424" cy="1798490"/>
          </a:xfrm>
          <a:prstGeom prst="rect">
            <a:avLst/>
          </a:prstGeom>
        </p:spPr>
      </p:pic>
      <p:pic>
        <p:nvPicPr>
          <p:cNvPr id="21" name="Image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1599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74</a:t>
            </a:fld>
            <a:endParaRPr lang="en-IE" sz="1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" y="784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TP : gestion des données d'un tchat</a:t>
            </a:r>
            <a:endParaRPr lang="en-IE" sz="2800" b="1" dirty="0">
              <a:latin typeface="+mj-l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66984" y="1852221"/>
            <a:ext cx="73659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b="1" dirty="0" smtClean="0"/>
              <a:t>LANGUAGE</a:t>
            </a:r>
            <a:endParaRPr lang="fr-FR" sz="2400" b="1" dirty="0" smtClean="0"/>
          </a:p>
          <a:p>
            <a:pPr marL="800100" lvl="1" indent="-342900">
              <a:buFont typeface="+mj-lt"/>
              <a:buAutoNum type="arabicPeriod"/>
            </a:pPr>
            <a:r>
              <a:rPr lang="fr-FR" sz="2400" dirty="0" smtClean="0"/>
              <a:t>LOAD		6.   SPLIT		11.  JOIN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 dirty="0" smtClean="0"/>
              <a:t>LIMIT		7.   ORDER BY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 dirty="0" smtClean="0"/>
              <a:t>SAMPLE		8.   FOREACH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 dirty="0" smtClean="0"/>
              <a:t>FILTER		9.   DISTINCT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 dirty="0" smtClean="0"/>
              <a:t>SPLIT		10. GROUP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 smtClean="0"/>
              <a:t>DATATYPES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 smtClean="0"/>
              <a:t>FUNCTIONS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 smtClean="0"/>
              <a:t>UDF</a:t>
            </a:r>
          </a:p>
        </p:txBody>
      </p:sp>
    </p:spTree>
    <p:extLst>
      <p:ext uri="{BB962C8B-B14F-4D97-AF65-F5344CB8AC3E}">
        <p14:creationId xmlns:p14="http://schemas.microsoft.com/office/powerpoint/2010/main" val="2638081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r="18132" b="79978"/>
          <a:stretch/>
        </p:blipFill>
        <p:spPr>
          <a:xfrm>
            <a:off x="0" y="462239"/>
            <a:ext cx="9144000" cy="134751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8012" y="999778"/>
            <a:ext cx="618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 sz="1800"/>
            </a:pP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Les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SIDs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sont-ils des Big Data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Scientists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?</a:t>
            </a:r>
            <a:endParaRPr lang="fr-FR" sz="2800" b="1" dirty="0">
              <a:solidFill>
                <a:srgbClr val="000000"/>
              </a:solidFill>
              <a:ea typeface="Microsoft YaHei" pitchFamily="2"/>
              <a:cs typeface="Open Sans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8</a:t>
            </a:fld>
            <a:endParaRPr lang="en-IE" sz="1400" b="1" dirty="0"/>
          </a:p>
        </p:txBody>
      </p:sp>
      <p:sp>
        <p:nvSpPr>
          <p:cNvPr id="4" name="AutoShape 2" descr="https://opensource.com/sites/default/files/resize/styles/image-full-size/public/images/life-uploads/hadoop-EcoSys_yarn-640x418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" y="1579680"/>
            <a:ext cx="7619047" cy="41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76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r="18132" b="79978"/>
          <a:stretch/>
        </p:blipFill>
        <p:spPr>
          <a:xfrm>
            <a:off x="0" y="462239"/>
            <a:ext cx="9144000" cy="134751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78012" y="999778"/>
            <a:ext cx="618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 sz="1800"/>
            </a:pP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Les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SIDs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sont-ils des Big Data </a:t>
            </a:r>
            <a:r>
              <a:rPr lang="fr-FR" sz="2800" b="1" dirty="0" err="1" smtClean="0">
                <a:solidFill>
                  <a:srgbClr val="000000"/>
                </a:solidFill>
                <a:ea typeface="Microsoft YaHei" pitchFamily="2"/>
                <a:cs typeface="Open Sans"/>
              </a:rPr>
              <a:t>Scientists</a:t>
            </a:r>
            <a:r>
              <a:rPr lang="fr-FR" sz="2800" b="1" dirty="0" smtClean="0">
                <a:solidFill>
                  <a:srgbClr val="000000"/>
                </a:solidFill>
                <a:ea typeface="Microsoft YaHei" pitchFamily="2"/>
                <a:cs typeface="Open Sans"/>
              </a:rPr>
              <a:t> ?</a:t>
            </a:r>
            <a:endParaRPr lang="fr-FR" sz="2800" b="1" dirty="0">
              <a:solidFill>
                <a:srgbClr val="000000"/>
              </a:solidFill>
              <a:ea typeface="Microsoft YaHei" pitchFamily="2"/>
              <a:cs typeface="Open Sans"/>
            </a:endParaRPr>
          </a:p>
        </p:txBody>
      </p:sp>
      <p:pic>
        <p:nvPicPr>
          <p:cNvPr id="5" name="Image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350"/>
            <a:ext cx="1800000" cy="147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4" y="6457653"/>
            <a:ext cx="405612" cy="40034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61598" y="6497204"/>
            <a:ext cx="27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A4DB64C-C3CC-4866-A70E-50CE3EB0827D}" type="slidenum">
              <a:rPr lang="fr-FR" sz="1400" b="1"/>
              <a:pPr algn="ctr"/>
              <a:t>9</a:t>
            </a:fld>
            <a:endParaRPr lang="en-IE" sz="1400" b="1" dirty="0"/>
          </a:p>
        </p:txBody>
      </p:sp>
      <p:pic>
        <p:nvPicPr>
          <p:cNvPr id="1026" name="Picture 2" descr="http://blog.reputationsquad.com/wp-content/uploads/2011/11/data-e-reput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" y="982646"/>
            <a:ext cx="9144280" cy="582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94744" y="6457653"/>
            <a:ext cx="5849256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IE" sz="1600" i="1" dirty="0" smtClean="0"/>
              <a:t>Source: </a:t>
            </a:r>
            <a:r>
              <a:rPr lang="en-IE" sz="1600" i="1" dirty="0" smtClean="0">
                <a:hlinkClick r:id="rId6"/>
              </a:rPr>
              <a:t>https</a:t>
            </a:r>
            <a:r>
              <a:rPr lang="en-IE" sz="1600" i="1" dirty="0">
                <a:hlinkClick r:id="rId6"/>
              </a:rPr>
              <a:t>://storagegaga.wordpress.com/tag/data-warehouse/</a:t>
            </a:r>
            <a:endParaRPr lang="en-IE" sz="1600" i="1" dirty="0"/>
          </a:p>
        </p:txBody>
      </p:sp>
    </p:spTree>
    <p:extLst>
      <p:ext uri="{BB962C8B-B14F-4D97-AF65-F5344CB8AC3E}">
        <p14:creationId xmlns:p14="http://schemas.microsoft.com/office/powerpoint/2010/main" val="3479088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2102</Words>
  <Application>Microsoft Office PowerPoint</Application>
  <PresentationFormat>Affichage à l'écran (4:3)</PresentationFormat>
  <Paragraphs>761</Paragraphs>
  <Slides>74</Slides>
  <Notes>55</Notes>
  <HiddenSlides>8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74</vt:i4>
      </vt:variant>
    </vt:vector>
  </HeadingPairs>
  <TitlesOfParts>
    <vt:vector size="76" baseType="lpstr">
      <vt:lpstr>Default</vt:lpstr>
      <vt:lpstr>Default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pORTABLE</cp:lastModifiedBy>
  <cp:revision>455</cp:revision>
  <cp:lastPrinted>2014-07-22T07:58:49Z</cp:lastPrinted>
  <dcterms:modified xsi:type="dcterms:W3CDTF">2017-01-18T21:51:52Z</dcterms:modified>
</cp:coreProperties>
</file>